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21"/>
  </p:notesMasterIdLst>
  <p:sldIdLst>
    <p:sldId id="256" r:id="rId4"/>
    <p:sldId id="258" r:id="rId5"/>
    <p:sldId id="261" r:id="rId6"/>
    <p:sldId id="260" r:id="rId7"/>
    <p:sldId id="262" r:id="rId8"/>
    <p:sldId id="259" r:id="rId9"/>
    <p:sldId id="263" r:id="rId10"/>
    <p:sldId id="264" r:id="rId11"/>
    <p:sldId id="265" r:id="rId12"/>
    <p:sldId id="266" r:id="rId13"/>
    <p:sldId id="272" r:id="rId14"/>
    <p:sldId id="275" r:id="rId15"/>
    <p:sldId id="273" r:id="rId16"/>
    <p:sldId id="267" r:id="rId17"/>
    <p:sldId id="268" r:id="rId18"/>
    <p:sldId id="269" r:id="rId19"/>
    <p:sldId id="270" r:id="rId20"/>
  </p:sldIdLst>
  <p:sldSz cx="9144000" cy="6858000" type="screen4x3"/>
  <p:notesSz cx="6797675" cy="9926638"/>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3"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121B"/>
    <a:srgbClr val="A01B30"/>
    <a:srgbClr val="B5111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5" autoAdjust="0"/>
    <p:restoredTop sz="62829" autoAdjust="0"/>
  </p:normalViewPr>
  <p:slideViewPr>
    <p:cSldViewPr>
      <p:cViewPr varScale="1">
        <p:scale>
          <a:sx n="42" d="100"/>
          <a:sy n="42" d="100"/>
        </p:scale>
        <p:origin x="1928" y="44"/>
      </p:cViewPr>
      <p:guideLst>
        <p:guide orient="horz" pos="2160"/>
        <p:guide pos="2880"/>
      </p:guideLst>
    </p:cSldViewPr>
  </p:slideViewPr>
  <p:notesTextViewPr>
    <p:cViewPr>
      <p:scale>
        <a:sx n="100" d="100"/>
        <a:sy n="100" d="100"/>
      </p:scale>
      <p:origin x="0" y="0"/>
    </p:cViewPr>
  </p:notesTextViewPr>
  <p:notesViewPr>
    <p:cSldViewPr>
      <p:cViewPr varScale="1">
        <p:scale>
          <a:sx n="75" d="100"/>
          <a:sy n="75" d="100"/>
        </p:scale>
        <p:origin x="2184" y="60"/>
      </p:cViewPr>
      <p:guideLst>
        <p:guide orient="horz" pos="3133"/>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1.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BAB253A-289F-4306-9CF9-C4F7616B6048}"/>
              </a:ext>
            </a:extLst>
          </p:cNvPr>
          <p:cNvSpPr>
            <a:spLocks noGrp="1"/>
          </p:cNvSpPr>
          <p:nvPr>
            <p:ph type="hdr" sz="quarter"/>
          </p:nvPr>
        </p:nvSpPr>
        <p:spPr>
          <a:xfrm>
            <a:off x="0" y="0"/>
            <a:ext cx="2945659" cy="496332"/>
          </a:xfrm>
          <a:prstGeom prst="rect">
            <a:avLst/>
          </a:prstGeom>
        </p:spPr>
        <p:txBody>
          <a:bodyPr vert="horz" lIns="91440" tIns="45720" rIns="91440" bIns="45720" rtlCol="0"/>
          <a:lstStyle>
            <a:lvl1pPr algn="l" eaLnBrk="1" hangingPunct="1">
              <a:defRPr sz="1200">
                <a:latin typeface="Arial" charset="0"/>
                <a:ea typeface="+mn-ea"/>
              </a:defRPr>
            </a:lvl1pPr>
          </a:lstStyle>
          <a:p>
            <a:pPr>
              <a:defRPr/>
            </a:pPr>
            <a:endParaRPr lang="en-GB"/>
          </a:p>
        </p:txBody>
      </p:sp>
      <p:sp>
        <p:nvSpPr>
          <p:cNvPr id="3" name="Date Placeholder 2">
            <a:extLst>
              <a:ext uri="{FF2B5EF4-FFF2-40B4-BE49-F238E27FC236}">
                <a16:creationId xmlns:a16="http://schemas.microsoft.com/office/drawing/2014/main" id="{15FC0F9B-0C92-4D89-99C2-5C5FB39203AA}"/>
              </a:ext>
            </a:extLst>
          </p:cNvPr>
          <p:cNvSpPr>
            <a:spLocks noGrp="1"/>
          </p:cNvSpPr>
          <p:nvPr>
            <p:ph type="dt" idx="1"/>
          </p:nvPr>
        </p:nvSpPr>
        <p:spPr>
          <a:xfrm>
            <a:off x="3850443" y="0"/>
            <a:ext cx="2945659" cy="496332"/>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E477C34E-32AD-471B-9436-DCE8436CAE54}" type="datetimeFigureOut">
              <a:rPr lang="en-GB" altLang="en-US"/>
              <a:pPr>
                <a:defRPr/>
              </a:pPr>
              <a:t>26/08/2020</a:t>
            </a:fld>
            <a:endParaRPr lang="en-GB" altLang="en-US"/>
          </a:p>
        </p:txBody>
      </p:sp>
      <p:sp>
        <p:nvSpPr>
          <p:cNvPr id="4" name="Slide Image Placeholder 3">
            <a:extLst>
              <a:ext uri="{FF2B5EF4-FFF2-40B4-BE49-F238E27FC236}">
                <a16:creationId xmlns:a16="http://schemas.microsoft.com/office/drawing/2014/main" id="{DA32BBEE-4F1A-408F-AA67-AF49D1D91111}"/>
              </a:ext>
            </a:extLst>
          </p:cNvPr>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E273DB05-8C39-4C65-89EE-D9C4FA39BD9C}"/>
              </a:ext>
            </a:extLst>
          </p:cNvPr>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8F429874-934F-48FC-A792-2C0E88089E88}"/>
              </a:ext>
            </a:extLst>
          </p:cNvPr>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eaLnBrk="1" hangingPunct="1">
              <a:defRPr sz="1200">
                <a:latin typeface="Arial" charset="0"/>
                <a:ea typeface="+mn-ea"/>
              </a:defRPr>
            </a:lvl1pPr>
          </a:lstStyle>
          <a:p>
            <a:pPr>
              <a:defRPr/>
            </a:pPr>
            <a:endParaRPr lang="en-GB"/>
          </a:p>
        </p:txBody>
      </p:sp>
      <p:sp>
        <p:nvSpPr>
          <p:cNvPr id="7" name="Slide Number Placeholder 6">
            <a:extLst>
              <a:ext uri="{FF2B5EF4-FFF2-40B4-BE49-F238E27FC236}">
                <a16:creationId xmlns:a16="http://schemas.microsoft.com/office/drawing/2014/main" id="{A43C5A60-DE6A-4F8B-A7C7-491DD6167297}"/>
              </a:ext>
            </a:extLst>
          </p:cNvPr>
          <p:cNvSpPr>
            <a:spLocks noGrp="1"/>
          </p:cNvSpPr>
          <p:nvPr>
            <p:ph type="sldNum" sz="quarter" idx="5"/>
          </p:nvPr>
        </p:nvSpPr>
        <p:spPr>
          <a:xfrm>
            <a:off x="3850443" y="9428583"/>
            <a:ext cx="2945659" cy="49633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D747E26-4F29-4275-BABF-7CE5DE1EC0F2}"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3F0C10F4-D121-4EDA-BA66-525195FB1B3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a:extLst>
              <a:ext uri="{FF2B5EF4-FFF2-40B4-BE49-F238E27FC236}">
                <a16:creationId xmlns:a16="http://schemas.microsoft.com/office/drawing/2014/main" id="{20EB5617-5044-4B83-A9FE-AF9678F1B98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z="1600" dirty="0"/>
              <a:t>Aim:</a:t>
            </a:r>
          </a:p>
          <a:p>
            <a:pPr eaLnBrk="1" hangingPunct="1">
              <a:spcBef>
                <a:spcPct val="0"/>
              </a:spcBef>
            </a:pPr>
            <a:endParaRPr lang="en-GB" altLang="en-US" sz="1600" dirty="0"/>
          </a:p>
          <a:p>
            <a:pPr eaLnBrk="1" hangingPunct="1">
              <a:spcBef>
                <a:spcPct val="0"/>
              </a:spcBef>
            </a:pPr>
            <a:r>
              <a:rPr lang="en-GB" altLang="en-US" sz="1600" dirty="0"/>
              <a:t>To raise students’ awareness of the importance and impact of the equality and diversity legislation on further and higher education institutions and their whole community.</a:t>
            </a:r>
          </a:p>
          <a:p>
            <a:pPr eaLnBrk="1" hangingPunct="1">
              <a:spcBef>
                <a:spcPct val="0"/>
              </a:spcBef>
            </a:pPr>
            <a:endParaRPr lang="en-GB" altLang="en-US" sz="1600" dirty="0"/>
          </a:p>
        </p:txBody>
      </p:sp>
      <p:sp>
        <p:nvSpPr>
          <p:cNvPr id="4100" name="Slide Number Placeholder 3">
            <a:extLst>
              <a:ext uri="{FF2B5EF4-FFF2-40B4-BE49-F238E27FC236}">
                <a16:creationId xmlns:a16="http://schemas.microsoft.com/office/drawing/2014/main" id="{492BDAFB-8D77-42EF-891A-4BF128E0646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5AFCC18A-DD7C-40FA-85BB-E8DE7B00C846}" type="slidenum">
              <a:rPr lang="en-GB" altLang="en-US" smtClean="0"/>
              <a:pPr/>
              <a:t>1</a:t>
            </a:fld>
            <a:endParaRPr lang="en-GB"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119F9855-BF14-4021-BA1A-7F528E00101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8968EC0F-1E91-4D22-ADD3-C0A71D31A7B4}"/>
              </a:ext>
            </a:extLst>
          </p:cNvPr>
          <p:cNvSpPr>
            <a:spLocks noGrp="1"/>
          </p:cNvSpPr>
          <p:nvPr>
            <p:ph type="body" idx="1"/>
          </p:nvPr>
        </p:nvSpPr>
        <p:spPr bwMode="auto">
          <a:xfrm>
            <a:off x="679768" y="4715154"/>
            <a:ext cx="5438140" cy="478236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z="1600" dirty="0"/>
              <a:t>Notes:</a:t>
            </a:r>
          </a:p>
          <a:p>
            <a:pPr eaLnBrk="1" hangingPunct="1">
              <a:spcBef>
                <a:spcPct val="0"/>
              </a:spcBef>
            </a:pPr>
            <a:r>
              <a:rPr lang="en-GB" altLang="en-US" sz="1600" dirty="0"/>
              <a:t>Data based on the 2017-2019 FE starters profile contained in the integrated mainstreaming equalities, equality outcomes and profile report of 2019</a:t>
            </a:r>
          </a:p>
          <a:p>
            <a:pPr eaLnBrk="1" hangingPunct="1">
              <a:spcBef>
                <a:spcPct val="0"/>
              </a:spcBef>
            </a:pPr>
            <a:endParaRPr lang="en-GB" altLang="en-US" sz="1600" dirty="0"/>
          </a:p>
          <a:p>
            <a:pPr eaLnBrk="1" hangingPunct="1">
              <a:spcBef>
                <a:spcPct val="0"/>
              </a:spcBef>
            </a:pPr>
            <a:endParaRPr lang="en-US" altLang="en-US" sz="1600" dirty="0"/>
          </a:p>
          <a:p>
            <a:pPr eaLnBrk="1" hangingPunct="1">
              <a:spcBef>
                <a:spcPct val="0"/>
              </a:spcBef>
            </a:pPr>
            <a:endParaRPr lang="en-US" altLang="en-US" sz="1600" b="1" dirty="0"/>
          </a:p>
        </p:txBody>
      </p:sp>
      <p:sp>
        <p:nvSpPr>
          <p:cNvPr id="22532" name="Slide Number Placeholder 3">
            <a:extLst>
              <a:ext uri="{FF2B5EF4-FFF2-40B4-BE49-F238E27FC236}">
                <a16:creationId xmlns:a16="http://schemas.microsoft.com/office/drawing/2014/main" id="{1E5CFB3A-FE80-41BF-A4BA-B3357336C44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C9C5F035-A563-487D-8970-687BB46BEF9C}" type="slidenum">
              <a:rPr lang="en-GB" altLang="en-US" smtClean="0"/>
              <a:pPr/>
              <a:t>10</a:t>
            </a:fld>
            <a:endParaRPr lang="en-GB"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119F9855-BF14-4021-BA1A-7F528E00101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8968EC0F-1E91-4D22-ADD3-C0A71D31A7B4}"/>
              </a:ext>
            </a:extLst>
          </p:cNvPr>
          <p:cNvSpPr>
            <a:spLocks noGrp="1"/>
          </p:cNvSpPr>
          <p:nvPr>
            <p:ph type="body" idx="1"/>
          </p:nvPr>
        </p:nvSpPr>
        <p:spPr bwMode="auto">
          <a:xfrm>
            <a:off x="679768" y="4715154"/>
            <a:ext cx="5438140" cy="478236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z="1600" dirty="0"/>
              <a:t>Notes:</a:t>
            </a:r>
          </a:p>
          <a:p>
            <a:pPr eaLnBrk="1" hangingPunct="1">
              <a:spcBef>
                <a:spcPct val="0"/>
              </a:spcBef>
            </a:pPr>
            <a:r>
              <a:rPr lang="en-GB" altLang="en-US" sz="1600" dirty="0"/>
              <a:t>Data based on the 2017-2019 FE starters profile contained in the integrated mainstreaming equalities, equality outcomes and profile report of 2019</a:t>
            </a:r>
          </a:p>
          <a:p>
            <a:pPr eaLnBrk="1" hangingPunct="1">
              <a:spcBef>
                <a:spcPct val="0"/>
              </a:spcBef>
            </a:pPr>
            <a:endParaRPr lang="en-GB" altLang="en-US" sz="1600" dirty="0"/>
          </a:p>
          <a:p>
            <a:pPr eaLnBrk="1" hangingPunct="1">
              <a:spcBef>
                <a:spcPct val="0"/>
              </a:spcBef>
            </a:pPr>
            <a:endParaRPr lang="en-US" altLang="en-US" sz="1600" dirty="0"/>
          </a:p>
          <a:p>
            <a:pPr eaLnBrk="1" hangingPunct="1">
              <a:spcBef>
                <a:spcPct val="0"/>
              </a:spcBef>
            </a:pPr>
            <a:endParaRPr lang="en-US" altLang="en-US" sz="1600" b="1" dirty="0"/>
          </a:p>
        </p:txBody>
      </p:sp>
      <p:sp>
        <p:nvSpPr>
          <p:cNvPr id="22532" name="Slide Number Placeholder 3">
            <a:extLst>
              <a:ext uri="{FF2B5EF4-FFF2-40B4-BE49-F238E27FC236}">
                <a16:creationId xmlns:a16="http://schemas.microsoft.com/office/drawing/2014/main" id="{1E5CFB3A-FE80-41BF-A4BA-B3357336C44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C9C5F035-A563-487D-8970-687BB46BEF9C}" type="slidenum">
              <a:rPr lang="en-GB" altLang="en-US" smtClean="0"/>
              <a:pPr/>
              <a:t>11</a:t>
            </a:fld>
            <a:endParaRPr lang="en-GB" altLang="en-US"/>
          </a:p>
        </p:txBody>
      </p:sp>
    </p:spTree>
    <p:extLst>
      <p:ext uri="{BB962C8B-B14F-4D97-AF65-F5344CB8AC3E}">
        <p14:creationId xmlns:p14="http://schemas.microsoft.com/office/powerpoint/2010/main" val="20768784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119F9855-BF14-4021-BA1A-7F528E00101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8968EC0F-1E91-4D22-ADD3-C0A71D31A7B4}"/>
              </a:ext>
            </a:extLst>
          </p:cNvPr>
          <p:cNvSpPr>
            <a:spLocks noGrp="1"/>
          </p:cNvSpPr>
          <p:nvPr>
            <p:ph type="body" idx="1"/>
          </p:nvPr>
        </p:nvSpPr>
        <p:spPr bwMode="auto">
          <a:xfrm>
            <a:off x="679768" y="4715154"/>
            <a:ext cx="5438140" cy="478236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z="1600" dirty="0"/>
              <a:t>Notes:</a:t>
            </a:r>
          </a:p>
          <a:p>
            <a:pPr eaLnBrk="1" hangingPunct="1">
              <a:spcBef>
                <a:spcPct val="0"/>
              </a:spcBef>
            </a:pPr>
            <a:r>
              <a:rPr lang="en-GB" altLang="en-US" sz="1600" dirty="0"/>
              <a:t>Data based on the 2017-2019 FE starters profile contained in the integrated mainstreaming equalities, equality outcomes and profile report of 2019</a:t>
            </a:r>
          </a:p>
          <a:p>
            <a:pPr eaLnBrk="1" hangingPunct="1">
              <a:spcBef>
                <a:spcPct val="0"/>
              </a:spcBef>
            </a:pPr>
            <a:endParaRPr lang="en-GB" altLang="en-US" sz="1600" dirty="0"/>
          </a:p>
          <a:p>
            <a:pPr eaLnBrk="1" hangingPunct="1">
              <a:spcBef>
                <a:spcPct val="0"/>
              </a:spcBef>
            </a:pPr>
            <a:endParaRPr lang="en-US" altLang="en-US" sz="1600" dirty="0"/>
          </a:p>
          <a:p>
            <a:pPr eaLnBrk="1" hangingPunct="1">
              <a:spcBef>
                <a:spcPct val="0"/>
              </a:spcBef>
            </a:pPr>
            <a:endParaRPr lang="en-US" altLang="en-US" sz="1600" b="1" dirty="0"/>
          </a:p>
        </p:txBody>
      </p:sp>
      <p:sp>
        <p:nvSpPr>
          <p:cNvPr id="22532" name="Slide Number Placeholder 3">
            <a:extLst>
              <a:ext uri="{FF2B5EF4-FFF2-40B4-BE49-F238E27FC236}">
                <a16:creationId xmlns:a16="http://schemas.microsoft.com/office/drawing/2014/main" id="{1E5CFB3A-FE80-41BF-A4BA-B3357336C44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C9C5F035-A563-487D-8970-687BB46BEF9C}" type="slidenum">
              <a:rPr lang="en-GB" altLang="en-US" smtClean="0"/>
              <a:pPr/>
              <a:t>12</a:t>
            </a:fld>
            <a:endParaRPr lang="en-GB" altLang="en-US"/>
          </a:p>
        </p:txBody>
      </p:sp>
    </p:spTree>
    <p:extLst>
      <p:ext uri="{BB962C8B-B14F-4D97-AF65-F5344CB8AC3E}">
        <p14:creationId xmlns:p14="http://schemas.microsoft.com/office/powerpoint/2010/main" val="40629020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119F9855-BF14-4021-BA1A-7F528E00101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8968EC0F-1E91-4D22-ADD3-C0A71D31A7B4}"/>
              </a:ext>
            </a:extLst>
          </p:cNvPr>
          <p:cNvSpPr>
            <a:spLocks noGrp="1"/>
          </p:cNvSpPr>
          <p:nvPr>
            <p:ph type="body" idx="1"/>
          </p:nvPr>
        </p:nvSpPr>
        <p:spPr bwMode="auto">
          <a:xfrm>
            <a:off x="679768" y="4715154"/>
            <a:ext cx="5438140" cy="478236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z="1600" dirty="0"/>
              <a:t>Notes:</a:t>
            </a:r>
          </a:p>
          <a:p>
            <a:pPr eaLnBrk="1" hangingPunct="1">
              <a:spcBef>
                <a:spcPct val="0"/>
              </a:spcBef>
            </a:pPr>
            <a:r>
              <a:rPr lang="en-GB" altLang="en-US" sz="1600" dirty="0"/>
              <a:t>Data based on 2019 staff profile contained in the integrated mainstreaming equalities, equality outcomes and profile report of 2019</a:t>
            </a:r>
          </a:p>
          <a:p>
            <a:pPr eaLnBrk="1" hangingPunct="1">
              <a:spcBef>
                <a:spcPct val="0"/>
              </a:spcBef>
            </a:pPr>
            <a:endParaRPr lang="en-GB" altLang="en-US" sz="1600" dirty="0"/>
          </a:p>
          <a:p>
            <a:pPr eaLnBrk="1" hangingPunct="1">
              <a:spcBef>
                <a:spcPct val="0"/>
              </a:spcBef>
            </a:pPr>
            <a:endParaRPr lang="en-US" altLang="en-US" sz="1600" dirty="0"/>
          </a:p>
          <a:p>
            <a:pPr eaLnBrk="1" hangingPunct="1">
              <a:spcBef>
                <a:spcPct val="0"/>
              </a:spcBef>
            </a:pPr>
            <a:endParaRPr lang="en-US" altLang="en-US" sz="1600" b="1" dirty="0"/>
          </a:p>
        </p:txBody>
      </p:sp>
      <p:sp>
        <p:nvSpPr>
          <p:cNvPr id="22532" name="Slide Number Placeholder 3">
            <a:extLst>
              <a:ext uri="{FF2B5EF4-FFF2-40B4-BE49-F238E27FC236}">
                <a16:creationId xmlns:a16="http://schemas.microsoft.com/office/drawing/2014/main" id="{1E5CFB3A-FE80-41BF-A4BA-B3357336C44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C9C5F035-A563-487D-8970-687BB46BEF9C}" type="slidenum">
              <a:rPr lang="en-GB" altLang="en-US" smtClean="0"/>
              <a:pPr/>
              <a:t>13</a:t>
            </a:fld>
            <a:endParaRPr lang="en-GB" altLang="en-US"/>
          </a:p>
        </p:txBody>
      </p:sp>
    </p:spTree>
    <p:extLst>
      <p:ext uri="{BB962C8B-B14F-4D97-AF65-F5344CB8AC3E}">
        <p14:creationId xmlns:p14="http://schemas.microsoft.com/office/powerpoint/2010/main" val="24536608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8DCF0161-F23D-4FEE-879E-DFDAE7A29C8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C963C87B-1C40-4DD9-AE9A-A5805D19A733}"/>
              </a:ext>
            </a:extLst>
          </p:cNvPr>
          <p:cNvSpPr>
            <a:spLocks noGrp="1"/>
          </p:cNvSpPr>
          <p:nvPr>
            <p:ph type="body" idx="1"/>
          </p:nvPr>
        </p:nvSpPr>
        <p:spPr>
          <a:xfrm>
            <a:off x="679768" y="4715154"/>
            <a:ext cx="5438140" cy="4782365"/>
          </a:xfrm>
        </p:spPr>
        <p:txBody>
          <a:bodyPr/>
          <a:lstStyle/>
          <a:p>
            <a:pPr eaLnBrk="1" fontAlgn="auto" hangingPunct="1">
              <a:spcBef>
                <a:spcPts val="0"/>
              </a:spcBef>
              <a:spcAft>
                <a:spcPts val="0"/>
              </a:spcAft>
              <a:defRPr/>
            </a:pPr>
            <a:r>
              <a:rPr lang="en-GB" sz="1600" dirty="0">
                <a:ea typeface="+mn-ea"/>
              </a:rPr>
              <a:t>Notes:</a:t>
            </a:r>
          </a:p>
          <a:p>
            <a:pPr eaLnBrk="1" fontAlgn="auto" hangingPunct="1">
              <a:spcBef>
                <a:spcPts val="0"/>
              </a:spcBef>
              <a:spcAft>
                <a:spcPts val="0"/>
              </a:spcAft>
              <a:defRPr/>
            </a:pPr>
            <a:r>
              <a:rPr lang="en-GB" sz="1600" dirty="0">
                <a:ea typeface="+mn-ea"/>
              </a:rPr>
              <a:t>Information gathered is held securely and protected under the GDPR (General Data Protection Regulation) legislation.  </a:t>
            </a:r>
          </a:p>
          <a:p>
            <a:pPr eaLnBrk="1" fontAlgn="auto" hangingPunct="1">
              <a:spcBef>
                <a:spcPts val="0"/>
              </a:spcBef>
              <a:spcAft>
                <a:spcPts val="0"/>
              </a:spcAft>
              <a:defRPr/>
            </a:pPr>
            <a:endParaRPr lang="en-GB" sz="1600" dirty="0">
              <a:ea typeface="+mn-ea"/>
            </a:endParaRPr>
          </a:p>
          <a:p>
            <a:pPr eaLnBrk="1" fontAlgn="auto" hangingPunct="1">
              <a:spcBef>
                <a:spcPts val="0"/>
              </a:spcBef>
              <a:spcAft>
                <a:spcPts val="0"/>
              </a:spcAft>
              <a:defRPr/>
            </a:pPr>
            <a:r>
              <a:rPr lang="en-GB" sz="1600" dirty="0">
                <a:ea typeface="+mn-ea"/>
              </a:rPr>
              <a:t>We gather this information to:</a:t>
            </a:r>
          </a:p>
          <a:p>
            <a:pPr marL="285750" indent="-285750" eaLnBrk="1" fontAlgn="auto" hangingPunct="1">
              <a:spcBef>
                <a:spcPts val="0"/>
              </a:spcBef>
              <a:spcAft>
                <a:spcPts val="0"/>
              </a:spcAft>
              <a:buFont typeface="Arial" panose="020B0604020202020204" pitchFamily="34" charset="0"/>
              <a:buChar char="•"/>
              <a:defRPr/>
            </a:pPr>
            <a:r>
              <a:rPr lang="en-GB" sz="1600" dirty="0">
                <a:ea typeface="+mn-ea"/>
              </a:rPr>
              <a:t>be able to assess the needs and inequalities, and take action to improve equality of opportunity for everyone and tackle discrimination</a:t>
            </a:r>
          </a:p>
          <a:p>
            <a:pPr marL="285750" indent="-285750" eaLnBrk="1" fontAlgn="auto" hangingPunct="1">
              <a:spcBef>
                <a:spcPts val="0"/>
              </a:spcBef>
              <a:spcAft>
                <a:spcPts val="0"/>
              </a:spcAft>
              <a:buFont typeface="Arial" panose="020B0604020202020204" pitchFamily="34" charset="0"/>
              <a:buChar char="•"/>
              <a:defRPr/>
            </a:pPr>
            <a:r>
              <a:rPr lang="en-GB" sz="1600" dirty="0">
                <a:ea typeface="+mn-ea"/>
              </a:rPr>
              <a:t>Be able to assess and evidence to the government our level of compliance with the legislation </a:t>
            </a:r>
          </a:p>
          <a:p>
            <a:pPr marL="285750" indent="-285750" eaLnBrk="1" fontAlgn="auto" hangingPunct="1">
              <a:spcBef>
                <a:spcPts val="0"/>
              </a:spcBef>
              <a:spcAft>
                <a:spcPts val="0"/>
              </a:spcAft>
              <a:buFont typeface="Arial" panose="020B0604020202020204" pitchFamily="34" charset="0"/>
              <a:buChar char="•"/>
              <a:defRPr/>
            </a:pPr>
            <a:r>
              <a:rPr lang="en-GB" sz="1600" dirty="0">
                <a:ea typeface="+mn-ea"/>
              </a:rPr>
              <a:t>report to the government on our evidence-based current and future actions</a:t>
            </a:r>
          </a:p>
          <a:p>
            <a:pPr eaLnBrk="1" fontAlgn="auto" hangingPunct="1">
              <a:spcBef>
                <a:spcPts val="0"/>
              </a:spcBef>
              <a:spcAft>
                <a:spcPts val="0"/>
              </a:spcAft>
              <a:defRPr/>
            </a:pPr>
            <a:endParaRPr lang="en-GB" sz="1600" dirty="0">
              <a:ea typeface="+mn-ea"/>
            </a:endParaRPr>
          </a:p>
          <a:p>
            <a:pPr eaLnBrk="1" fontAlgn="auto" hangingPunct="1">
              <a:spcBef>
                <a:spcPts val="0"/>
              </a:spcBef>
              <a:spcAft>
                <a:spcPts val="0"/>
              </a:spcAft>
              <a:defRPr/>
            </a:pPr>
            <a:r>
              <a:rPr lang="en-US" sz="1600" dirty="0">
                <a:ea typeface="+mn-ea"/>
              </a:rPr>
              <a:t>People can choose to </a:t>
            </a:r>
            <a:r>
              <a:rPr lang="en-US" sz="1600" b="1" dirty="0">
                <a:ea typeface="+mn-ea"/>
              </a:rPr>
              <a:t>not </a:t>
            </a:r>
            <a:r>
              <a:rPr lang="en-US" sz="1600" dirty="0">
                <a:ea typeface="+mn-ea"/>
              </a:rPr>
              <a:t>give us this information. However, without the information we will not know and won’t be able to assess and improve our policies, systems and practices for staff and students.</a:t>
            </a:r>
            <a:endParaRPr lang="en-US" sz="1600" b="1" dirty="0">
              <a:ea typeface="+mn-ea"/>
            </a:endParaRPr>
          </a:p>
        </p:txBody>
      </p:sp>
      <p:sp>
        <p:nvSpPr>
          <p:cNvPr id="24580" name="Slide Number Placeholder 3">
            <a:extLst>
              <a:ext uri="{FF2B5EF4-FFF2-40B4-BE49-F238E27FC236}">
                <a16:creationId xmlns:a16="http://schemas.microsoft.com/office/drawing/2014/main" id="{F7A3EA29-68F5-430B-814B-A227ABB733A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8C623F0F-F0D1-4BBC-9419-FE765604ECD5}" type="slidenum">
              <a:rPr lang="en-GB" altLang="en-US" smtClean="0"/>
              <a:pPr/>
              <a:t>14</a:t>
            </a:fld>
            <a:endParaRPr lang="en-GB"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2160197C-E36F-466D-8BC9-35603CD3B1F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32CBA10-CD85-4341-8A99-F27D1E836116}"/>
              </a:ext>
            </a:extLst>
          </p:cNvPr>
          <p:cNvSpPr>
            <a:spLocks noGrp="1"/>
          </p:cNvSpPr>
          <p:nvPr>
            <p:ph type="body" idx="1"/>
          </p:nvPr>
        </p:nvSpPr>
        <p:spPr bwMode="auto">
          <a:xfrm>
            <a:off x="679768" y="4715154"/>
            <a:ext cx="5438140" cy="478236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z="1600" dirty="0"/>
              <a:t>Notes:</a:t>
            </a:r>
          </a:p>
          <a:p>
            <a:pPr eaLnBrk="1" hangingPunct="1">
              <a:spcBef>
                <a:spcPct val="0"/>
              </a:spcBef>
            </a:pPr>
            <a:r>
              <a:rPr lang="en-GB" altLang="en-US" sz="1600" b="1" dirty="0"/>
              <a:t>Employers</a:t>
            </a:r>
            <a:r>
              <a:rPr lang="en-GB" altLang="en-US" sz="1600" dirty="0"/>
              <a:t> want their staff to be able to know, respect and utilise each other’s complementary skills and to provide everyone with a productive, supportive and friendly working environment free from harassment and victimisation. Environment of which all staff equally positive experience.</a:t>
            </a:r>
          </a:p>
          <a:p>
            <a:pPr eaLnBrk="1" hangingPunct="1">
              <a:spcBef>
                <a:spcPct val="0"/>
              </a:spcBef>
            </a:pPr>
            <a:endParaRPr lang="en-GB" altLang="en-US" sz="1600" dirty="0"/>
          </a:p>
          <a:p>
            <a:pPr eaLnBrk="1" hangingPunct="1">
              <a:spcBef>
                <a:spcPct val="0"/>
              </a:spcBef>
            </a:pPr>
            <a:r>
              <a:rPr lang="en-GB" altLang="en-US" sz="1600" b="1" dirty="0"/>
              <a:t>Users/students/visitors </a:t>
            </a:r>
            <a:r>
              <a:rPr lang="en-GB" altLang="en-US" sz="1600" b="0" dirty="0"/>
              <a:t>can all successfully access services and achieve equally good outcomes and study in a productive, supportive and friendly environment that respects and responds to differences and diverse needs. Environment where the vulnerable students are enabled and supported to achieve their best potential and have positive student experience.</a:t>
            </a:r>
            <a:endParaRPr lang="en-GB" altLang="en-US" sz="1600" dirty="0"/>
          </a:p>
          <a:p>
            <a:pPr eaLnBrk="1" hangingPunct="1">
              <a:spcBef>
                <a:spcPct val="0"/>
              </a:spcBef>
            </a:pPr>
            <a:endParaRPr lang="en-GB" altLang="en-US" sz="1600" dirty="0"/>
          </a:p>
          <a:p>
            <a:pPr eaLnBrk="1" hangingPunct="1">
              <a:spcBef>
                <a:spcPct val="0"/>
              </a:spcBef>
            </a:pPr>
            <a:r>
              <a:rPr lang="en-GB" altLang="en-US" sz="1600" dirty="0"/>
              <a:t>Coming to college gives you a fantastic opportunity to meet and work with people from a wide variety of backgrounds and to learn from each others’ differences.</a:t>
            </a:r>
          </a:p>
          <a:p>
            <a:pPr eaLnBrk="1" hangingPunct="1">
              <a:spcBef>
                <a:spcPct val="0"/>
              </a:spcBef>
            </a:pPr>
            <a:endParaRPr lang="en-GB" altLang="en-US" sz="1600" dirty="0"/>
          </a:p>
        </p:txBody>
      </p:sp>
      <p:sp>
        <p:nvSpPr>
          <p:cNvPr id="26628" name="Slide Number Placeholder 3">
            <a:extLst>
              <a:ext uri="{FF2B5EF4-FFF2-40B4-BE49-F238E27FC236}">
                <a16:creationId xmlns:a16="http://schemas.microsoft.com/office/drawing/2014/main" id="{6E7E2150-A14E-4C64-93B7-B28EF99191E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6C984389-ED13-4302-87F6-129CD951515B}" type="slidenum">
              <a:rPr lang="en-GB" altLang="en-US" smtClean="0"/>
              <a:pPr/>
              <a:t>15</a:t>
            </a:fld>
            <a:endParaRPr lang="en-GB"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82C6CD5E-73D2-49CC-A3CC-85855955F74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F1289D9F-C7EC-4CF0-B8E0-C9C990CCFE16}"/>
              </a:ext>
            </a:extLst>
          </p:cNvPr>
          <p:cNvSpPr>
            <a:spLocks noGrp="1"/>
          </p:cNvSpPr>
          <p:nvPr>
            <p:ph type="body" idx="1"/>
          </p:nvPr>
        </p:nvSpPr>
        <p:spPr bwMode="auto">
          <a:xfrm>
            <a:off x="679768" y="4715154"/>
            <a:ext cx="5438140" cy="478236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z="1600"/>
              <a:t>Notes:</a:t>
            </a:r>
          </a:p>
          <a:p>
            <a:pPr eaLnBrk="1" hangingPunct="1">
              <a:spcBef>
                <a:spcPct val="0"/>
              </a:spcBef>
            </a:pPr>
            <a:r>
              <a:rPr lang="en-GB" altLang="en-US" sz="1600"/>
              <a:t>Our commitment to you</a:t>
            </a:r>
          </a:p>
        </p:txBody>
      </p:sp>
      <p:sp>
        <p:nvSpPr>
          <p:cNvPr id="28676" name="Slide Number Placeholder 3">
            <a:extLst>
              <a:ext uri="{FF2B5EF4-FFF2-40B4-BE49-F238E27FC236}">
                <a16:creationId xmlns:a16="http://schemas.microsoft.com/office/drawing/2014/main" id="{D339EFA4-3352-4964-BEE4-4F348DD4C21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1ED1F95F-1FAB-4C54-B64D-35B279F94539}" type="slidenum">
              <a:rPr lang="en-GB" altLang="en-US" smtClean="0"/>
              <a:pPr/>
              <a:t>16</a:t>
            </a:fld>
            <a:endParaRPr lang="en-GB"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F6CA53E9-00A5-482D-823D-6B0C1E36546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8C369184-A54D-49D5-B9B1-BBF609066D06}"/>
              </a:ext>
            </a:extLst>
          </p:cNvPr>
          <p:cNvSpPr>
            <a:spLocks noGrp="1"/>
          </p:cNvSpPr>
          <p:nvPr>
            <p:ph type="body" idx="1"/>
          </p:nvPr>
        </p:nvSpPr>
        <p:spPr bwMode="auto">
          <a:xfrm>
            <a:off x="679768" y="4715153"/>
            <a:ext cx="5438140" cy="509429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z="1600" dirty="0"/>
              <a:t>Notes:</a:t>
            </a:r>
          </a:p>
          <a:p>
            <a:pPr eaLnBrk="1" hangingPunct="1">
              <a:spcBef>
                <a:spcPct val="0"/>
              </a:spcBef>
            </a:pPr>
            <a:r>
              <a:rPr lang="en-GB" altLang="en-US" sz="1600" dirty="0"/>
              <a:t>We want everyone in college to </a:t>
            </a:r>
            <a:r>
              <a:rPr lang="en-GB" altLang="en-US" sz="1600" b="1" dirty="0"/>
              <a:t>respect</a:t>
            </a:r>
            <a:r>
              <a:rPr lang="en-GB" altLang="en-US" sz="1600" dirty="0"/>
              <a:t> each other.</a:t>
            </a:r>
            <a:r>
              <a:rPr lang="en-US" altLang="en-US" sz="1600" dirty="0"/>
              <a:t> Let’s treat all other students and staff with fairness and respect, and help ensure we know and meet any needs for support.</a:t>
            </a:r>
            <a:endParaRPr lang="en-GB" altLang="en-US" sz="1600" dirty="0"/>
          </a:p>
          <a:p>
            <a:pPr eaLnBrk="1" hangingPunct="1">
              <a:spcBef>
                <a:spcPct val="0"/>
              </a:spcBef>
            </a:pPr>
            <a:endParaRPr lang="en-GB" altLang="en-US" sz="1600" dirty="0"/>
          </a:p>
          <a:p>
            <a:pPr eaLnBrk="1" hangingPunct="1">
              <a:spcBef>
                <a:spcPct val="0"/>
              </a:spcBef>
            </a:pPr>
            <a:r>
              <a:rPr lang="en-GB" altLang="en-US" sz="1600" dirty="0"/>
              <a:t>Throughout the session there will be a variety of equality and diversity events held across the college – mainly in the Union and in conjunction with the Students’ Association to help further raise your understanding of equality and diversity.</a:t>
            </a:r>
          </a:p>
          <a:p>
            <a:pPr eaLnBrk="1" hangingPunct="1">
              <a:spcBef>
                <a:spcPct val="0"/>
              </a:spcBef>
            </a:pPr>
            <a:r>
              <a:rPr lang="en-GB" altLang="en-US" sz="1600" b="1" dirty="0"/>
              <a:t>Students are encouraged to attend.</a:t>
            </a:r>
          </a:p>
          <a:p>
            <a:pPr eaLnBrk="1" hangingPunct="1">
              <a:spcBef>
                <a:spcPct val="0"/>
              </a:spcBef>
            </a:pPr>
            <a:endParaRPr lang="en-GB" altLang="en-US" sz="1600" dirty="0"/>
          </a:p>
          <a:p>
            <a:pPr eaLnBrk="1" hangingPunct="1">
              <a:spcBef>
                <a:spcPct val="0"/>
              </a:spcBef>
            </a:pPr>
            <a:r>
              <a:rPr lang="en-GB" altLang="en-US" sz="1600" dirty="0"/>
              <a:t>Students are also encouraged to work with people from different backgrounds, within the classroom </a:t>
            </a:r>
            <a:r>
              <a:rPr lang="en-GB" altLang="en-US" sz="1600" dirty="0" err="1"/>
              <a:t>ie</a:t>
            </a:r>
            <a:r>
              <a:rPr lang="en-GB" altLang="en-US" sz="1600" dirty="0"/>
              <a:t> young with mature students, males with females etc.</a:t>
            </a:r>
          </a:p>
          <a:p>
            <a:pPr eaLnBrk="1" hangingPunct="1">
              <a:spcBef>
                <a:spcPct val="0"/>
              </a:spcBef>
            </a:pPr>
            <a:endParaRPr lang="en-GB" altLang="en-US" sz="1600" dirty="0"/>
          </a:p>
          <a:p>
            <a:pPr eaLnBrk="1" hangingPunct="1">
              <a:spcBef>
                <a:spcPct val="0"/>
              </a:spcBef>
            </a:pPr>
            <a:r>
              <a:rPr lang="en-GB" altLang="en-US" sz="1600" dirty="0"/>
              <a:t>Tell students that they may find this difficult in the first instance but it will become easier as the year goes on.</a:t>
            </a:r>
          </a:p>
          <a:p>
            <a:pPr eaLnBrk="1" hangingPunct="1">
              <a:spcBef>
                <a:spcPct val="0"/>
              </a:spcBef>
            </a:pPr>
            <a:endParaRPr lang="en-GB" altLang="en-US" sz="1600" dirty="0"/>
          </a:p>
          <a:p>
            <a:pPr eaLnBrk="1" hangingPunct="1">
              <a:spcBef>
                <a:spcPct val="0"/>
              </a:spcBef>
            </a:pPr>
            <a:r>
              <a:rPr lang="en-GB" altLang="en-US" sz="1600" dirty="0"/>
              <a:t>It’s all part of the learner journey …………………………………</a:t>
            </a:r>
          </a:p>
        </p:txBody>
      </p:sp>
      <p:sp>
        <p:nvSpPr>
          <p:cNvPr id="30724" name="Slide Number Placeholder 3">
            <a:extLst>
              <a:ext uri="{FF2B5EF4-FFF2-40B4-BE49-F238E27FC236}">
                <a16:creationId xmlns:a16="http://schemas.microsoft.com/office/drawing/2014/main" id="{FF6FA849-47FF-4B4E-933A-FB739D200EE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13FD596C-A416-4B72-962A-34D87615E49F}" type="slidenum">
              <a:rPr lang="en-GB" altLang="en-US" smtClean="0"/>
              <a:pPr/>
              <a:t>17</a:t>
            </a:fld>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A04817C3-535A-4D46-86DB-0D2C26C6756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id="{DD1D1F0B-5453-4670-B75B-84CB2D24B5CD}"/>
              </a:ext>
            </a:extLst>
          </p:cNvPr>
          <p:cNvSpPr>
            <a:spLocks noGrp="1"/>
          </p:cNvSpPr>
          <p:nvPr>
            <p:ph type="body" idx="1"/>
          </p:nvPr>
        </p:nvSpPr>
        <p:spPr bwMode="auto">
          <a:xfrm>
            <a:off x="679768" y="4715154"/>
            <a:ext cx="5438140" cy="478236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600" dirty="0"/>
              <a:t>Objectives:</a:t>
            </a:r>
          </a:p>
          <a:p>
            <a:pPr eaLnBrk="1" hangingPunct="1">
              <a:spcBef>
                <a:spcPct val="0"/>
              </a:spcBef>
            </a:pPr>
            <a:r>
              <a:rPr lang="en-US" altLang="en-US" sz="1600" dirty="0"/>
              <a:t>By the end of the session the students will be able to say:</a:t>
            </a:r>
          </a:p>
          <a:p>
            <a:pPr eaLnBrk="1" hangingPunct="1">
              <a:spcBef>
                <a:spcPct val="0"/>
              </a:spcBef>
            </a:pPr>
            <a:endParaRPr lang="en-US" altLang="en-US" sz="1600" dirty="0"/>
          </a:p>
          <a:p>
            <a:pPr eaLnBrk="1" hangingPunct="1">
              <a:spcBef>
                <a:spcPct val="0"/>
              </a:spcBef>
            </a:pPr>
            <a:r>
              <a:rPr lang="en-US" altLang="en-US" sz="1600" b="1" dirty="0"/>
              <a:t>Why</a:t>
            </a:r>
            <a:r>
              <a:rPr lang="en-US" altLang="en-US" sz="1600" dirty="0"/>
              <a:t> equality and diversity is important in colleges and universities</a:t>
            </a:r>
          </a:p>
          <a:p>
            <a:pPr eaLnBrk="1" hangingPunct="1">
              <a:spcBef>
                <a:spcPct val="0"/>
              </a:spcBef>
            </a:pPr>
            <a:endParaRPr lang="en-US" altLang="en-US" sz="1600" dirty="0"/>
          </a:p>
          <a:p>
            <a:pPr eaLnBrk="1" hangingPunct="1">
              <a:spcBef>
                <a:spcPct val="0"/>
              </a:spcBef>
            </a:pPr>
            <a:r>
              <a:rPr lang="en-US" altLang="en-US" sz="1600" b="1" dirty="0"/>
              <a:t>Who </a:t>
            </a:r>
            <a:r>
              <a:rPr lang="en-US" altLang="en-US" sz="1600" dirty="0"/>
              <a:t>our college community includes (comprises of)</a:t>
            </a:r>
          </a:p>
          <a:p>
            <a:pPr eaLnBrk="1" hangingPunct="1">
              <a:spcBef>
                <a:spcPct val="0"/>
              </a:spcBef>
            </a:pPr>
            <a:endParaRPr lang="en-US" altLang="en-US" sz="1600" b="1" dirty="0"/>
          </a:p>
          <a:p>
            <a:pPr eaLnBrk="1" hangingPunct="1">
              <a:spcBef>
                <a:spcPct val="0"/>
              </a:spcBef>
            </a:pPr>
            <a:r>
              <a:rPr lang="en-US" altLang="en-US" sz="1600" b="1" dirty="0"/>
              <a:t>How </a:t>
            </a:r>
            <a:r>
              <a:rPr lang="en-US" altLang="en-US" sz="1600" dirty="0"/>
              <a:t>we gather information about students and staff, and </a:t>
            </a:r>
            <a:r>
              <a:rPr lang="en-US" altLang="en-US" sz="1600" b="1" dirty="0"/>
              <a:t>how </a:t>
            </a:r>
            <a:r>
              <a:rPr lang="en-US" altLang="en-US" sz="1600" dirty="0"/>
              <a:t>we plan to use it</a:t>
            </a:r>
          </a:p>
          <a:p>
            <a:pPr eaLnBrk="1" hangingPunct="1">
              <a:spcBef>
                <a:spcPct val="0"/>
              </a:spcBef>
            </a:pPr>
            <a:endParaRPr lang="en-US" altLang="en-US" sz="1600" b="1" dirty="0"/>
          </a:p>
          <a:p>
            <a:pPr eaLnBrk="1" hangingPunct="1">
              <a:spcBef>
                <a:spcPct val="0"/>
              </a:spcBef>
            </a:pPr>
            <a:r>
              <a:rPr lang="en-US" altLang="en-US" sz="1600" b="1" dirty="0"/>
              <a:t>What </a:t>
            </a:r>
            <a:r>
              <a:rPr lang="en-US" altLang="en-US" sz="1600" dirty="0"/>
              <a:t>the benefits are of having a diverse college community</a:t>
            </a:r>
          </a:p>
          <a:p>
            <a:pPr eaLnBrk="1" hangingPunct="1">
              <a:spcBef>
                <a:spcPct val="0"/>
              </a:spcBef>
            </a:pPr>
            <a:endParaRPr lang="en-US" altLang="en-US" sz="1600" b="1" dirty="0"/>
          </a:p>
          <a:p>
            <a:pPr eaLnBrk="1" hangingPunct="1">
              <a:spcBef>
                <a:spcPct val="0"/>
              </a:spcBef>
            </a:pPr>
            <a:r>
              <a:rPr lang="en-US" altLang="en-US" sz="1600" b="1" dirty="0"/>
              <a:t>What rights do college </a:t>
            </a:r>
            <a:r>
              <a:rPr lang="en-US" altLang="en-US" sz="1600" dirty="0"/>
              <a:t>students have thank to the equality and diversity law</a:t>
            </a:r>
          </a:p>
          <a:p>
            <a:pPr eaLnBrk="1" hangingPunct="1">
              <a:spcBef>
                <a:spcPct val="0"/>
              </a:spcBef>
            </a:pPr>
            <a:endParaRPr lang="en-US" altLang="en-US" sz="1600" dirty="0"/>
          </a:p>
          <a:p>
            <a:pPr eaLnBrk="1" hangingPunct="1">
              <a:spcBef>
                <a:spcPct val="0"/>
              </a:spcBef>
            </a:pPr>
            <a:r>
              <a:rPr lang="en-US" altLang="en-US" sz="1600" b="1" dirty="0"/>
              <a:t>What responsibilities</a:t>
            </a:r>
            <a:r>
              <a:rPr lang="en-US" altLang="en-US" sz="1600" dirty="0"/>
              <a:t> students have under the equality and diversity law</a:t>
            </a:r>
            <a:endParaRPr lang="en-US" altLang="en-US" sz="1600" b="1" dirty="0"/>
          </a:p>
        </p:txBody>
      </p:sp>
      <p:sp>
        <p:nvSpPr>
          <p:cNvPr id="6148" name="Slide Number Placeholder 3">
            <a:extLst>
              <a:ext uri="{FF2B5EF4-FFF2-40B4-BE49-F238E27FC236}">
                <a16:creationId xmlns:a16="http://schemas.microsoft.com/office/drawing/2014/main" id="{C6222EC6-105D-43D5-B26A-109BE75DE2E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56683520-7B39-4FC8-991F-031D43B94C9F}" type="slidenum">
              <a:rPr lang="en-GB" altLang="en-US" smtClean="0"/>
              <a:pPr/>
              <a:t>2</a:t>
            </a:fld>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60AEF002-1F27-44E0-9F8C-06DFC59CF2F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E045AD78-B9B4-4244-B1FB-8064990AC725}"/>
              </a:ext>
            </a:extLst>
          </p:cNvPr>
          <p:cNvSpPr>
            <a:spLocks noGrp="1"/>
          </p:cNvSpPr>
          <p:nvPr>
            <p:ph type="body" idx="1"/>
          </p:nvPr>
        </p:nvSpPr>
        <p:spPr bwMode="auto">
          <a:xfrm>
            <a:off x="679768" y="4715154"/>
            <a:ext cx="5438140" cy="478236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600" dirty="0"/>
              <a:t>Which picture shows equality of opportunity?</a:t>
            </a:r>
          </a:p>
          <a:p>
            <a:pPr eaLnBrk="1" hangingPunct="1">
              <a:spcBef>
                <a:spcPct val="0"/>
              </a:spcBef>
            </a:pPr>
            <a:endParaRPr lang="en-US" altLang="en-US" sz="1600" b="1" dirty="0"/>
          </a:p>
          <a:p>
            <a:pPr eaLnBrk="1" hangingPunct="1">
              <a:spcBef>
                <a:spcPct val="0"/>
              </a:spcBef>
            </a:pPr>
            <a:r>
              <a:rPr lang="en-US" altLang="en-US" sz="1600" dirty="0"/>
              <a:t>The one on the right.</a:t>
            </a:r>
          </a:p>
          <a:p>
            <a:pPr eaLnBrk="1" hangingPunct="1">
              <a:spcBef>
                <a:spcPct val="0"/>
              </a:spcBef>
            </a:pPr>
            <a:endParaRPr lang="en-US" altLang="en-US" sz="1600" dirty="0"/>
          </a:p>
          <a:p>
            <a:pPr eaLnBrk="1" hangingPunct="1">
              <a:spcBef>
                <a:spcPct val="0"/>
              </a:spcBef>
            </a:pPr>
            <a:r>
              <a:rPr lang="en-US" altLang="en-US" sz="1600" dirty="0"/>
              <a:t>Treating people the same does not give everyone equal opportunity. We live in a diverse world where different people have different lifestyles, abilities and needs.  Examples of different support needs are: a) someone who can not speak English at all or fluently and need an interpreter (this includes people with hearing problem who need a British Sign Language interpreter; b) someone who uses wheelchair to get by who needs special physical features and may need assistance to get to and around buildings; c) someone who has less mental or physical health (</a:t>
            </a:r>
            <a:r>
              <a:rPr lang="en-US" altLang="en-US" sz="1600" dirty="0" err="1"/>
              <a:t>ie</a:t>
            </a:r>
            <a:r>
              <a:rPr lang="en-US" altLang="en-US" sz="1600" dirty="0"/>
              <a:t> mental health, Learning Disability, vision or hearing) and needs specific support to access opportunity; d) someone who is of particular religion which requires them to celebrate special events, pray at certain times of a day or to fast; e) someone who has to look after a child or an adult. </a:t>
            </a:r>
          </a:p>
          <a:p>
            <a:pPr eaLnBrk="1" hangingPunct="1">
              <a:spcBef>
                <a:spcPct val="0"/>
              </a:spcBef>
            </a:pPr>
            <a:endParaRPr lang="en-US" altLang="en-US" sz="1600" dirty="0"/>
          </a:p>
          <a:p>
            <a:pPr eaLnBrk="1" hangingPunct="1">
              <a:spcBef>
                <a:spcPct val="0"/>
              </a:spcBef>
            </a:pPr>
            <a:r>
              <a:rPr lang="en-US" altLang="en-US" sz="1600" dirty="0"/>
              <a:t>If we expect everyone to fit into our inflexible services in the same way, we would be excluding some people people from opportunities. This is discriminatory and unlawful in the UK. It is called an “indirect discrimination”. </a:t>
            </a:r>
          </a:p>
          <a:p>
            <a:pPr eaLnBrk="1" hangingPunct="1">
              <a:spcBef>
                <a:spcPct val="0"/>
              </a:spcBef>
            </a:pPr>
            <a:endParaRPr lang="en-US" altLang="en-US" sz="1600" dirty="0"/>
          </a:p>
          <a:p>
            <a:pPr eaLnBrk="1" hangingPunct="1">
              <a:spcBef>
                <a:spcPct val="0"/>
              </a:spcBef>
            </a:pPr>
            <a:r>
              <a:rPr lang="en-US" altLang="en-US" sz="1600" dirty="0"/>
              <a:t>How could we be more inclusive?</a:t>
            </a:r>
          </a:p>
          <a:p>
            <a:pPr eaLnBrk="1" hangingPunct="1">
              <a:spcBef>
                <a:spcPct val="0"/>
              </a:spcBef>
            </a:pPr>
            <a:r>
              <a:rPr lang="en-US" altLang="en-US" sz="1600" b="1" dirty="0"/>
              <a:t>By removing any barriers some people may face when trying to access opportunities!</a:t>
            </a:r>
          </a:p>
          <a:p>
            <a:pPr eaLnBrk="1" hangingPunct="1">
              <a:spcBef>
                <a:spcPct val="0"/>
              </a:spcBef>
            </a:pPr>
            <a:endParaRPr lang="en-US" altLang="en-US" sz="1600" b="1" dirty="0"/>
          </a:p>
          <a:p>
            <a:pPr eaLnBrk="1" hangingPunct="1">
              <a:spcBef>
                <a:spcPct val="0"/>
              </a:spcBef>
            </a:pPr>
            <a:endParaRPr lang="en-US" altLang="en-US" sz="1600" b="1" dirty="0"/>
          </a:p>
        </p:txBody>
      </p:sp>
      <p:sp>
        <p:nvSpPr>
          <p:cNvPr id="8196" name="Slide Number Placeholder 3">
            <a:extLst>
              <a:ext uri="{FF2B5EF4-FFF2-40B4-BE49-F238E27FC236}">
                <a16:creationId xmlns:a16="http://schemas.microsoft.com/office/drawing/2014/main" id="{83378A6A-72E5-45EB-851F-057A08A853C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5A9F25ED-530E-4588-ACDF-05102D3E771C}" type="slidenum">
              <a:rPr lang="en-GB" altLang="en-US" smtClean="0"/>
              <a:pPr/>
              <a:t>3</a:t>
            </a:fld>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2A8BB081-891B-4380-8FEB-593E1F7EA80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02883FEA-A3C2-457E-944E-F69728A66EE2}"/>
              </a:ext>
            </a:extLst>
          </p:cNvPr>
          <p:cNvSpPr>
            <a:spLocks noGrp="1"/>
          </p:cNvSpPr>
          <p:nvPr>
            <p:ph type="body" idx="1"/>
          </p:nvPr>
        </p:nvSpPr>
        <p:spPr bwMode="auto">
          <a:xfrm>
            <a:off x="679768" y="4715154"/>
            <a:ext cx="5438140" cy="478236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600" dirty="0"/>
              <a:t>Notes:</a:t>
            </a:r>
          </a:p>
          <a:p>
            <a:pPr eaLnBrk="1" hangingPunct="1">
              <a:spcBef>
                <a:spcPct val="0"/>
              </a:spcBef>
            </a:pPr>
            <a:r>
              <a:rPr lang="en-US" altLang="en-US" sz="1600" dirty="0"/>
              <a:t>A common mistake is for people to think that ‘equality’ jargon refers to treating everyone the same. In fact, it refers to securing equal opportunities for everyone. (this means meeting the needs of different people with different lifestyles, beliefs, health status and general circumstances)</a:t>
            </a:r>
          </a:p>
          <a:p>
            <a:pPr eaLnBrk="1" hangingPunct="1">
              <a:spcBef>
                <a:spcPct val="0"/>
              </a:spcBef>
            </a:pPr>
            <a:endParaRPr lang="en-US" altLang="en-US" sz="1600" dirty="0"/>
          </a:p>
          <a:p>
            <a:pPr eaLnBrk="1" hangingPunct="1">
              <a:spcBef>
                <a:spcPct val="0"/>
              </a:spcBef>
            </a:pPr>
            <a:r>
              <a:rPr lang="en-US" altLang="en-US" sz="1600" dirty="0"/>
              <a:t>Promoting equality of opportunity prevents discrimination in the first place.</a:t>
            </a:r>
          </a:p>
          <a:p>
            <a:pPr eaLnBrk="1" hangingPunct="1">
              <a:spcBef>
                <a:spcPct val="0"/>
              </a:spcBef>
            </a:pPr>
            <a:endParaRPr lang="en-US" altLang="en-US" sz="1600" dirty="0"/>
          </a:p>
          <a:p>
            <a:pPr eaLnBrk="1" hangingPunct="1">
              <a:spcBef>
                <a:spcPct val="0"/>
              </a:spcBef>
            </a:pPr>
            <a:r>
              <a:rPr lang="en-US" altLang="en-US" sz="1600" dirty="0"/>
              <a:t>Apart from “indirect discrimination” mentioned in the previous slide (re to inflexible systems, structures, policies and procedures/practices), “direct harassment” and “victimization” of individuals are also unlawful under the Equality Act 2010. </a:t>
            </a:r>
          </a:p>
        </p:txBody>
      </p:sp>
      <p:sp>
        <p:nvSpPr>
          <p:cNvPr id="10244" name="Slide Number Placeholder 3">
            <a:extLst>
              <a:ext uri="{FF2B5EF4-FFF2-40B4-BE49-F238E27FC236}">
                <a16:creationId xmlns:a16="http://schemas.microsoft.com/office/drawing/2014/main" id="{73AD96B9-BFA7-4634-8264-624955EDF5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902F9883-6379-459D-BA0D-7CFB8AEE7740}" type="slidenum">
              <a:rPr lang="en-GB" altLang="en-US" smtClean="0"/>
              <a:pPr/>
              <a:t>4</a:t>
            </a:fld>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AFA69747-B153-4E58-BBAD-5F7BA0B93A2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252B7159-0027-4AF9-8A7F-773327A0401E}"/>
              </a:ext>
            </a:extLst>
          </p:cNvPr>
          <p:cNvSpPr>
            <a:spLocks noGrp="1"/>
          </p:cNvSpPr>
          <p:nvPr>
            <p:ph type="body" idx="1"/>
          </p:nvPr>
        </p:nvSpPr>
        <p:spPr bwMode="auto">
          <a:xfrm>
            <a:off x="679768" y="4715154"/>
            <a:ext cx="5438140" cy="478236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600" dirty="0"/>
              <a:t>Notes:</a:t>
            </a:r>
          </a:p>
          <a:p>
            <a:pPr eaLnBrk="1" hangingPunct="1">
              <a:spcBef>
                <a:spcPct val="0"/>
              </a:spcBef>
            </a:pPr>
            <a:endParaRPr lang="en-US" altLang="en-US" sz="1600" b="1" dirty="0"/>
          </a:p>
          <a:p>
            <a:pPr eaLnBrk="1" hangingPunct="1">
              <a:spcBef>
                <a:spcPct val="0"/>
              </a:spcBef>
            </a:pPr>
            <a:r>
              <a:rPr lang="en-US" altLang="en-US" sz="1600" dirty="0"/>
              <a:t>Promoting an inclusive culture will encourage everyone, regardless of their background, to contribute and </a:t>
            </a:r>
            <a:r>
              <a:rPr lang="en-US" altLang="en-US" sz="1600" dirty="0" err="1"/>
              <a:t>realise</a:t>
            </a:r>
            <a:r>
              <a:rPr lang="en-US" altLang="en-US" sz="1600" dirty="0"/>
              <a:t> their full potential.</a:t>
            </a:r>
          </a:p>
        </p:txBody>
      </p:sp>
      <p:sp>
        <p:nvSpPr>
          <p:cNvPr id="12292" name="Slide Number Placeholder 3">
            <a:extLst>
              <a:ext uri="{FF2B5EF4-FFF2-40B4-BE49-F238E27FC236}">
                <a16:creationId xmlns:a16="http://schemas.microsoft.com/office/drawing/2014/main" id="{E8886DD9-02F9-4EED-B300-A26A91DB1E3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645817C5-BCB1-45DC-952E-A27532AB0D4D}" type="slidenum">
              <a:rPr lang="en-GB" altLang="en-US" smtClean="0"/>
              <a:pPr/>
              <a:t>5</a:t>
            </a:fld>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59B6B5CA-DE45-4FE4-91AF-8B5216D68C9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6659BC05-310E-48F4-9D2A-45F47AEC9DAC}"/>
              </a:ext>
            </a:extLst>
          </p:cNvPr>
          <p:cNvSpPr>
            <a:spLocks noGrp="1"/>
          </p:cNvSpPr>
          <p:nvPr>
            <p:ph type="body" idx="1"/>
          </p:nvPr>
        </p:nvSpPr>
        <p:spPr bwMode="auto">
          <a:xfrm>
            <a:off x="679768" y="4715154"/>
            <a:ext cx="5438140" cy="478236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600" dirty="0"/>
          </a:p>
          <a:p>
            <a:pPr eaLnBrk="1" hangingPunct="1">
              <a:spcBef>
                <a:spcPct val="0"/>
              </a:spcBef>
            </a:pPr>
            <a:r>
              <a:rPr lang="en-US" altLang="en-US" sz="1600" dirty="0"/>
              <a:t>Why do we have to recognize and respond to people’s differences?</a:t>
            </a:r>
          </a:p>
          <a:p>
            <a:pPr eaLnBrk="1" hangingPunct="1">
              <a:spcBef>
                <a:spcPct val="0"/>
              </a:spcBef>
            </a:pPr>
            <a:endParaRPr lang="en-US" altLang="en-US" sz="1600" dirty="0"/>
          </a:p>
          <a:p>
            <a:pPr eaLnBrk="1" hangingPunct="1">
              <a:spcBef>
                <a:spcPct val="0"/>
              </a:spcBef>
            </a:pPr>
            <a:r>
              <a:rPr lang="en-US" altLang="en-US" sz="1600" dirty="0"/>
              <a:t>In 2010, the Equality Act came into force bringing together various pieces of equality legislation, its intention, to </a:t>
            </a:r>
            <a:r>
              <a:rPr lang="en-US" altLang="en-US" sz="1600" dirty="0" err="1"/>
              <a:t>harmonise</a:t>
            </a:r>
            <a:r>
              <a:rPr lang="en-US" altLang="en-US" sz="1600" dirty="0"/>
              <a:t> discrimination law and strengthen the law to support progress on equality.</a:t>
            </a:r>
          </a:p>
          <a:p>
            <a:pPr eaLnBrk="1" hangingPunct="1">
              <a:spcBef>
                <a:spcPct val="0"/>
              </a:spcBef>
            </a:pPr>
            <a:endParaRPr lang="en-US" altLang="en-US" sz="1600" dirty="0"/>
          </a:p>
          <a:p>
            <a:pPr eaLnBrk="1" hangingPunct="1">
              <a:spcBef>
                <a:spcPct val="0"/>
              </a:spcBef>
            </a:pPr>
            <a:r>
              <a:rPr lang="en-US" altLang="en-US" sz="1600" dirty="0"/>
              <a:t>‘ Due regard’ - To 'have </a:t>
            </a:r>
            <a:r>
              <a:rPr lang="en-US" altLang="en-US" sz="1600" b="1" dirty="0"/>
              <a:t>due regard</a:t>
            </a:r>
            <a:r>
              <a:rPr lang="en-US" altLang="en-US" sz="1600" dirty="0"/>
              <a:t>' means that as a body subjected to the equality duty, we must continuously consider and act on the need to eliminate discrimination (indirect and direct), advance equal opportunity for all and foster good relation when we make strategic and day-to-day decisions and provide services activities.</a:t>
            </a:r>
          </a:p>
          <a:p>
            <a:pPr eaLnBrk="1" hangingPunct="1">
              <a:spcBef>
                <a:spcPct val="0"/>
              </a:spcBef>
            </a:pPr>
            <a:endParaRPr lang="en-US" altLang="en-US" sz="1600" b="1" dirty="0"/>
          </a:p>
        </p:txBody>
      </p:sp>
      <p:sp>
        <p:nvSpPr>
          <p:cNvPr id="14340" name="Slide Number Placeholder 3">
            <a:extLst>
              <a:ext uri="{FF2B5EF4-FFF2-40B4-BE49-F238E27FC236}">
                <a16:creationId xmlns:a16="http://schemas.microsoft.com/office/drawing/2014/main" id="{BA7143D5-C427-4672-B3C2-DACE1656256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F472A0D9-AB30-4E38-B96D-D9EBFD2C3F3D}" type="slidenum">
              <a:rPr lang="en-GB" altLang="en-US" smtClean="0"/>
              <a:pPr/>
              <a:t>6</a:t>
            </a:fld>
            <a:endParaRPr lang="en-GB"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CA2D0D0E-62B0-400B-8C72-0B65BFB7ACC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ED9DD758-9D43-4B9B-AE38-8E58B3F79C38}"/>
              </a:ext>
            </a:extLst>
          </p:cNvPr>
          <p:cNvSpPr>
            <a:spLocks noGrp="1"/>
          </p:cNvSpPr>
          <p:nvPr>
            <p:ph type="body" idx="1"/>
          </p:nvPr>
        </p:nvSpPr>
        <p:spPr bwMode="auto">
          <a:xfrm>
            <a:off x="679768" y="4715154"/>
            <a:ext cx="5438140" cy="478236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600" dirty="0"/>
          </a:p>
          <a:p>
            <a:pPr eaLnBrk="1" hangingPunct="1">
              <a:spcBef>
                <a:spcPct val="0"/>
              </a:spcBef>
            </a:pPr>
            <a:r>
              <a:rPr lang="en-US" altLang="en-US" sz="1600" dirty="0"/>
              <a:t>These protected backgrounds are defined by the Equality Act 2010 as ‘protected characteristics’. </a:t>
            </a:r>
          </a:p>
          <a:p>
            <a:pPr eaLnBrk="1" hangingPunct="1">
              <a:spcBef>
                <a:spcPct val="0"/>
              </a:spcBef>
            </a:pPr>
            <a:r>
              <a:rPr lang="en-US" altLang="en-US" sz="1600" dirty="0"/>
              <a:t>Only 8 of them relate directly to students as relates only to the “duty as a service provider” as the “marriage and civil partnership” characteristics </a:t>
            </a:r>
            <a:r>
              <a:rPr lang="en-GB" altLang="en-US" sz="1600" dirty="0"/>
              <a:t>only applies to staff as  relates only to employment/duty as an employer.</a:t>
            </a:r>
          </a:p>
          <a:p>
            <a:pPr eaLnBrk="1" hangingPunct="1">
              <a:spcBef>
                <a:spcPct val="0"/>
              </a:spcBef>
            </a:pPr>
            <a:endParaRPr lang="en-GB" altLang="en-US" sz="1600" dirty="0"/>
          </a:p>
          <a:p>
            <a:pPr eaLnBrk="1" hangingPunct="1">
              <a:spcBef>
                <a:spcPct val="0"/>
              </a:spcBef>
            </a:pPr>
            <a:r>
              <a:rPr lang="en-US" altLang="en-US" sz="1600" dirty="0"/>
              <a:t>*The Act protects also a special group of people who have caring responsibility for someone who has a health problem or a disability (of any age), or for an older person are protected by the Act from “discrimination by association” with the person they look after.</a:t>
            </a:r>
          </a:p>
          <a:p>
            <a:pPr eaLnBrk="1" hangingPunct="1">
              <a:spcBef>
                <a:spcPct val="0"/>
              </a:spcBef>
            </a:pPr>
            <a:endParaRPr lang="en-GB" altLang="en-US" sz="1600" dirty="0"/>
          </a:p>
          <a:p>
            <a:pPr eaLnBrk="1" hangingPunct="1">
              <a:spcBef>
                <a:spcPct val="0"/>
              </a:spcBef>
            </a:pPr>
            <a:r>
              <a:rPr lang="en-GB" altLang="en-US" sz="1600" dirty="0"/>
              <a:t>It is unlawful to discriminate against people because of their protected characteristic(s)</a:t>
            </a:r>
          </a:p>
          <a:p>
            <a:pPr eaLnBrk="1" hangingPunct="1">
              <a:spcBef>
                <a:spcPct val="0"/>
              </a:spcBef>
            </a:pPr>
            <a:endParaRPr lang="en-GB" altLang="en-US" sz="1600" dirty="0"/>
          </a:p>
          <a:p>
            <a:pPr eaLnBrk="1" hangingPunct="1">
              <a:spcBef>
                <a:spcPct val="0"/>
              </a:spcBef>
            </a:pPr>
            <a:r>
              <a:rPr lang="en-GB" altLang="en-US" sz="1600" dirty="0" err="1"/>
              <a:t>eg</a:t>
            </a:r>
            <a:r>
              <a:rPr lang="en-GB" altLang="en-US" sz="1600" dirty="0"/>
              <a:t>  you cannot be asked to leave your course just because you are/become pregnant</a:t>
            </a:r>
          </a:p>
          <a:p>
            <a:pPr eaLnBrk="1" hangingPunct="1">
              <a:spcBef>
                <a:spcPct val="0"/>
              </a:spcBef>
            </a:pPr>
            <a:endParaRPr lang="en-GB" altLang="en-US" sz="1600" dirty="0"/>
          </a:p>
          <a:p>
            <a:pPr eaLnBrk="1" hangingPunct="1">
              <a:spcBef>
                <a:spcPct val="0"/>
              </a:spcBef>
            </a:pPr>
            <a:endParaRPr lang="en-US" altLang="en-US" sz="1600" dirty="0"/>
          </a:p>
          <a:p>
            <a:pPr eaLnBrk="1" hangingPunct="1">
              <a:spcBef>
                <a:spcPct val="0"/>
              </a:spcBef>
            </a:pPr>
            <a:endParaRPr lang="en-US" altLang="en-US" sz="1600" b="1" dirty="0"/>
          </a:p>
        </p:txBody>
      </p:sp>
      <p:sp>
        <p:nvSpPr>
          <p:cNvPr id="16388" name="Slide Number Placeholder 3">
            <a:extLst>
              <a:ext uri="{FF2B5EF4-FFF2-40B4-BE49-F238E27FC236}">
                <a16:creationId xmlns:a16="http://schemas.microsoft.com/office/drawing/2014/main" id="{D76DE0FF-7187-45FE-A727-EAD6A3248D1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799AF1F2-AD33-4989-9679-B523E85EB62E}" type="slidenum">
              <a:rPr lang="en-GB" altLang="en-US" smtClean="0"/>
              <a:pPr/>
              <a:t>7</a:t>
            </a:fld>
            <a:endParaRPr lang="en-GB"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6AD0C77F-8744-4814-9A10-E6D6EE56350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49E3E9D9-B01E-46D3-B24F-EC7BF70CF1D9}"/>
              </a:ext>
            </a:extLst>
          </p:cNvPr>
          <p:cNvSpPr>
            <a:spLocks noGrp="1"/>
          </p:cNvSpPr>
          <p:nvPr>
            <p:ph type="body" idx="1"/>
          </p:nvPr>
        </p:nvSpPr>
        <p:spPr bwMode="auto">
          <a:xfrm>
            <a:off x="679768" y="4715154"/>
            <a:ext cx="5438140" cy="478236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z="1600" dirty="0"/>
              <a:t>As a college we don’t just want to promote equality of opportunity, tackle discrimination and promote good relations because it is a legal requirement…………. We treat it as our ethical obligation and a commitment to ensure every student thrives and leads a fulfilling life of their choice.</a:t>
            </a:r>
          </a:p>
          <a:p>
            <a:pPr eaLnBrk="1" hangingPunct="1">
              <a:spcBef>
                <a:spcPct val="0"/>
              </a:spcBef>
            </a:pPr>
            <a:endParaRPr lang="en-GB" altLang="en-US" sz="1600" dirty="0"/>
          </a:p>
          <a:p>
            <a:pPr eaLnBrk="1" hangingPunct="1">
              <a:spcBef>
                <a:spcPct val="0"/>
              </a:spcBef>
            </a:pPr>
            <a:r>
              <a:rPr lang="en-GB" altLang="en-US" sz="1600" dirty="0"/>
              <a:t>Notes:</a:t>
            </a:r>
          </a:p>
          <a:p>
            <a:pPr eaLnBrk="1" hangingPunct="1">
              <a:spcBef>
                <a:spcPct val="0"/>
              </a:spcBef>
            </a:pPr>
            <a:endParaRPr lang="en-GB" altLang="en-US" sz="1600" dirty="0"/>
          </a:p>
          <a:p>
            <a:pPr eaLnBrk="1" hangingPunct="1">
              <a:spcBef>
                <a:spcPct val="0"/>
              </a:spcBef>
            </a:pPr>
            <a:r>
              <a:rPr lang="en-GB" altLang="en-US" sz="1600" dirty="0"/>
              <a:t>Clicking on the link will take you to the Equality and Diversity page on the College website and a short video clip highlighting this message.</a:t>
            </a:r>
          </a:p>
          <a:p>
            <a:pPr eaLnBrk="1" hangingPunct="1">
              <a:spcBef>
                <a:spcPct val="0"/>
              </a:spcBef>
            </a:pPr>
            <a:r>
              <a:rPr lang="en-GB" altLang="en-US" sz="1600" dirty="0"/>
              <a:t>(the pictures are of college students/staff and the music was created by a former NC Sound and Audio student.</a:t>
            </a:r>
          </a:p>
          <a:p>
            <a:pPr eaLnBrk="1" hangingPunct="1">
              <a:spcBef>
                <a:spcPct val="0"/>
              </a:spcBef>
            </a:pPr>
            <a:endParaRPr lang="en-GB" altLang="en-US" sz="1600" dirty="0"/>
          </a:p>
          <a:p>
            <a:pPr eaLnBrk="1" hangingPunct="1">
              <a:spcBef>
                <a:spcPct val="0"/>
              </a:spcBef>
            </a:pPr>
            <a:r>
              <a:rPr lang="en-GB" altLang="en-US" sz="1600" dirty="0"/>
              <a:t>There are also links on this page to equality polices, reports etc. We encourage you to read especially our most recent integrated report on Mainstreaming Equalities, Equality Outcomes and Students and Staff Profile, 2019 as well as the Equality, Diversity &amp; Inclusion Policy 2019 and the Student Conduct Policy.</a:t>
            </a:r>
          </a:p>
          <a:p>
            <a:pPr eaLnBrk="1" hangingPunct="1">
              <a:spcBef>
                <a:spcPct val="0"/>
              </a:spcBef>
            </a:pPr>
            <a:endParaRPr lang="en-GB" altLang="en-US" sz="1600" dirty="0"/>
          </a:p>
          <a:p>
            <a:pPr eaLnBrk="1" hangingPunct="1">
              <a:spcBef>
                <a:spcPct val="0"/>
              </a:spcBef>
            </a:pPr>
            <a:endParaRPr lang="en-US" altLang="en-US" sz="1600" dirty="0"/>
          </a:p>
          <a:p>
            <a:pPr eaLnBrk="1" hangingPunct="1">
              <a:spcBef>
                <a:spcPct val="0"/>
              </a:spcBef>
            </a:pPr>
            <a:endParaRPr lang="en-US" altLang="en-US" sz="1600" b="1" dirty="0"/>
          </a:p>
        </p:txBody>
      </p:sp>
      <p:sp>
        <p:nvSpPr>
          <p:cNvPr id="18436" name="Slide Number Placeholder 3">
            <a:extLst>
              <a:ext uri="{FF2B5EF4-FFF2-40B4-BE49-F238E27FC236}">
                <a16:creationId xmlns:a16="http://schemas.microsoft.com/office/drawing/2014/main" id="{71E56A8B-BB40-438F-A810-DBDC48825C8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871EAAEE-D333-4786-AF4F-71398917F5E0}" type="slidenum">
              <a:rPr lang="en-GB" altLang="en-US" smtClean="0"/>
              <a:pPr/>
              <a:t>8</a:t>
            </a:fld>
            <a:endParaRPr lang="en-GB"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85D16D2E-B785-4B82-A439-521F313223C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09D97E36-F819-49B1-A0AD-5304AA9BD1A4}"/>
              </a:ext>
            </a:extLst>
          </p:cNvPr>
          <p:cNvSpPr>
            <a:spLocks noGrp="1"/>
          </p:cNvSpPr>
          <p:nvPr>
            <p:ph type="body" idx="1"/>
          </p:nvPr>
        </p:nvSpPr>
        <p:spPr bwMode="auto">
          <a:xfrm>
            <a:off x="679768" y="4715154"/>
            <a:ext cx="5438140" cy="478236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z="1600"/>
          </a:p>
          <a:p>
            <a:pPr eaLnBrk="1" hangingPunct="1">
              <a:spcBef>
                <a:spcPct val="0"/>
              </a:spcBef>
            </a:pPr>
            <a:endParaRPr lang="en-US" altLang="en-US" sz="1600"/>
          </a:p>
          <a:p>
            <a:pPr eaLnBrk="1" hangingPunct="1">
              <a:spcBef>
                <a:spcPct val="0"/>
              </a:spcBef>
            </a:pPr>
            <a:endParaRPr lang="en-US" altLang="en-US" sz="1600" b="1"/>
          </a:p>
        </p:txBody>
      </p:sp>
      <p:sp>
        <p:nvSpPr>
          <p:cNvPr id="20484" name="Slide Number Placeholder 3">
            <a:extLst>
              <a:ext uri="{FF2B5EF4-FFF2-40B4-BE49-F238E27FC236}">
                <a16:creationId xmlns:a16="http://schemas.microsoft.com/office/drawing/2014/main" id="{55145F7D-62EE-4911-8DDC-D65F4CA7B4F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233DF76E-D528-4460-9125-D971D1645527}" type="slidenum">
              <a:rPr lang="en-GB" altLang="en-US" smtClean="0"/>
              <a:pPr/>
              <a:t>9</a:t>
            </a:fld>
            <a:endParaRPr lang="en-GB" altLang="en-US"/>
          </a:p>
        </p:txBody>
      </p:sp>
      <p:sp>
        <p:nvSpPr>
          <p:cNvPr id="2" name="Rectangle 1">
            <a:extLst>
              <a:ext uri="{FF2B5EF4-FFF2-40B4-BE49-F238E27FC236}">
                <a16:creationId xmlns:a16="http://schemas.microsoft.com/office/drawing/2014/main" id="{836A26D8-7EEE-450B-A792-B074F4ABFF98}"/>
              </a:ext>
            </a:extLst>
          </p:cNvPr>
          <p:cNvSpPr/>
          <p:nvPr/>
        </p:nvSpPr>
        <p:spPr>
          <a:xfrm>
            <a:off x="1132946" y="5197698"/>
            <a:ext cx="3398838" cy="2357568"/>
          </a:xfrm>
          <a:prstGeom prst="rect">
            <a:avLst/>
          </a:prstGeom>
        </p:spPr>
        <p:txBody>
          <a:bodyPr>
            <a:spAutoFit/>
          </a:bodyPr>
          <a:lstStyle/>
          <a:p>
            <a:pPr>
              <a:spcBef>
                <a:spcPct val="30000"/>
              </a:spcBef>
              <a:defRPr/>
            </a:pPr>
            <a:r>
              <a:rPr lang="en-GB" altLang="en-US" sz="1600" dirty="0">
                <a:solidFill>
                  <a:prstClr val="black"/>
                </a:solidFill>
                <a:latin typeface="Calibri"/>
                <a:ea typeface="+mn-ea"/>
              </a:rPr>
              <a:t>How then do we try to ensure fairness, opportunities and respect?</a:t>
            </a:r>
          </a:p>
          <a:p>
            <a:pPr>
              <a:spcBef>
                <a:spcPct val="30000"/>
              </a:spcBef>
              <a:defRPr/>
            </a:pPr>
            <a:endParaRPr lang="en-GB" altLang="en-US" sz="1600" dirty="0">
              <a:solidFill>
                <a:prstClr val="black"/>
              </a:solidFill>
              <a:latin typeface="Calibri"/>
              <a:ea typeface="+mn-ea"/>
            </a:endParaRPr>
          </a:p>
          <a:p>
            <a:pPr>
              <a:spcBef>
                <a:spcPct val="30000"/>
              </a:spcBef>
              <a:defRPr/>
            </a:pPr>
            <a:r>
              <a:rPr lang="en-GB" altLang="en-US" sz="1600" dirty="0">
                <a:solidFill>
                  <a:prstClr val="black"/>
                </a:solidFill>
                <a:latin typeface="Calibri"/>
                <a:ea typeface="+mn-ea"/>
              </a:rPr>
              <a:t>By ensuring that equality and diversity is at the heart of what we do.</a:t>
            </a:r>
          </a:p>
          <a:p>
            <a:pPr>
              <a:spcBef>
                <a:spcPct val="30000"/>
              </a:spcBef>
              <a:defRPr/>
            </a:pPr>
            <a:endParaRPr lang="en-GB" altLang="en-US" sz="1600" dirty="0">
              <a:solidFill>
                <a:prstClr val="black"/>
              </a:solidFill>
              <a:latin typeface="Calibri"/>
              <a:ea typeface="+mn-ea"/>
            </a:endParaRPr>
          </a:p>
          <a:p>
            <a:pPr>
              <a:spcBef>
                <a:spcPct val="30000"/>
              </a:spcBef>
              <a:defRPr/>
            </a:pPr>
            <a:r>
              <a:rPr lang="en-GB" altLang="en-US" sz="1600" dirty="0">
                <a:solidFill>
                  <a:prstClr val="black"/>
                </a:solidFill>
                <a:latin typeface="Calibri"/>
                <a:ea typeface="+mn-ea"/>
              </a:rPr>
              <a:t>And this is where we all have a role to play</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3697738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148904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DTP\Logos\College Logos\UHIPerthRGB.jpg">
            <a:extLst>
              <a:ext uri="{FF2B5EF4-FFF2-40B4-BE49-F238E27FC236}">
                <a16:creationId xmlns:a16="http://schemas.microsoft.com/office/drawing/2014/main" id="{10EC6547-74FF-4BBA-98BD-8C7E30FBDB99}"/>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5832475" y="5659438"/>
            <a:ext cx="2838450" cy="973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rtl="0" eaLnBrk="0" fontAlgn="base" hangingPunct="0">
        <a:spcBef>
          <a:spcPct val="0"/>
        </a:spcBef>
        <a:spcAft>
          <a:spcPct val="0"/>
        </a:spcAft>
        <a:defRPr sz="4400">
          <a:solidFill>
            <a:schemeClr val="tx2"/>
          </a:solidFill>
          <a:latin typeface="+mj-lt"/>
          <a:ea typeface="MS PGothic" panose="020B0600070205080204" pitchFamily="34" charset="-128"/>
          <a:cs typeface="+mj-cs"/>
        </a:defRPr>
      </a:lvl1pPr>
      <a:lvl2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2pPr>
      <a:lvl3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3pPr>
      <a:lvl4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4pPr>
      <a:lvl5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anose="020B0600070205080204"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perth.uhi.ac.uk/about-us/equality-and-diversity/"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16">
            <a:extLst>
              <a:ext uri="{FF2B5EF4-FFF2-40B4-BE49-F238E27FC236}">
                <a16:creationId xmlns:a16="http://schemas.microsoft.com/office/drawing/2014/main" id="{222D920F-80FE-410C-B2A3-1178B77E897D}"/>
              </a:ext>
            </a:extLst>
          </p:cNvPr>
          <p:cNvGrpSpPr>
            <a:grpSpLocks/>
          </p:cNvGrpSpPr>
          <p:nvPr/>
        </p:nvGrpSpPr>
        <p:grpSpPr bwMode="auto">
          <a:xfrm>
            <a:off x="0" y="0"/>
            <a:ext cx="9144000" cy="6858000"/>
            <a:chOff x="0" y="0"/>
            <a:chExt cx="5760" cy="4320"/>
          </a:xfrm>
        </p:grpSpPr>
        <p:sp>
          <p:nvSpPr>
            <p:cNvPr id="3080" name="Rectangle 9">
              <a:extLst>
                <a:ext uri="{FF2B5EF4-FFF2-40B4-BE49-F238E27FC236}">
                  <a16:creationId xmlns:a16="http://schemas.microsoft.com/office/drawing/2014/main" id="{2767811A-A49F-4D66-9101-E3E3755DDF6A}"/>
                </a:ext>
              </a:extLst>
            </p:cNvPr>
            <p:cNvSpPr>
              <a:spLocks noChangeArrowheads="1"/>
            </p:cNvSpPr>
            <p:nvPr/>
          </p:nvSpPr>
          <p:spPr bwMode="auto">
            <a:xfrm>
              <a:off x="0" y="2931"/>
              <a:ext cx="5760" cy="138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3081" name="Rectangle 4">
              <a:extLst>
                <a:ext uri="{FF2B5EF4-FFF2-40B4-BE49-F238E27FC236}">
                  <a16:creationId xmlns:a16="http://schemas.microsoft.com/office/drawing/2014/main" id="{0156866C-26A7-4C98-B5EA-AD456ACC4356}"/>
                </a:ext>
              </a:extLst>
            </p:cNvPr>
            <p:cNvSpPr>
              <a:spLocks noChangeArrowheads="1"/>
            </p:cNvSpPr>
            <p:nvPr/>
          </p:nvSpPr>
          <p:spPr bwMode="auto">
            <a:xfrm>
              <a:off x="0" y="0"/>
              <a:ext cx="5760" cy="2931"/>
            </a:xfrm>
            <a:prstGeom prst="rect">
              <a:avLst/>
            </a:prstGeom>
            <a:solidFill>
              <a:srgbClr val="B5121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endParaRPr lang="en-US" altLang="en-US"/>
            </a:p>
          </p:txBody>
        </p:sp>
      </p:grpSp>
      <p:sp>
        <p:nvSpPr>
          <p:cNvPr id="2051" name="Text Box 6">
            <a:extLst>
              <a:ext uri="{FF2B5EF4-FFF2-40B4-BE49-F238E27FC236}">
                <a16:creationId xmlns:a16="http://schemas.microsoft.com/office/drawing/2014/main" id="{59EBE2F9-383A-41D1-97C7-2FCE310CA23C}"/>
              </a:ext>
            </a:extLst>
          </p:cNvPr>
          <p:cNvSpPr txBox="1">
            <a:spLocks noChangeArrowheads="1"/>
          </p:cNvSpPr>
          <p:nvPr/>
        </p:nvSpPr>
        <p:spPr bwMode="auto">
          <a:xfrm>
            <a:off x="1204913" y="981075"/>
            <a:ext cx="6734175" cy="2862322"/>
          </a:xfrm>
          <a:prstGeom prst="rect">
            <a:avLst/>
          </a:prstGeom>
          <a:solidFill>
            <a:srgbClr val="B5121B"/>
          </a:solidFill>
          <a:ln w="9525">
            <a:noFill/>
            <a:miter lim="800000"/>
            <a:headEnd/>
            <a:tailEnd/>
          </a:ln>
        </p:spPr>
        <p:txBody>
          <a:bodyPr>
            <a:spAutoFit/>
          </a:bodyPr>
          <a:lstStyle/>
          <a:p>
            <a:pPr eaLnBrk="1" hangingPunct="1">
              <a:spcBef>
                <a:spcPct val="50000"/>
              </a:spcBef>
              <a:defRPr/>
            </a:pPr>
            <a:r>
              <a:rPr lang="en-GB" sz="6000" dirty="0">
                <a:solidFill>
                  <a:schemeClr val="bg1"/>
                </a:solidFill>
                <a:latin typeface="+mj-lt"/>
                <a:ea typeface="+mn-ea"/>
              </a:rPr>
              <a:t>A Question of Equality, Diversity and Inclusion</a:t>
            </a:r>
          </a:p>
        </p:txBody>
      </p:sp>
      <p:sp>
        <p:nvSpPr>
          <p:cNvPr id="2052" name="Text Box 7">
            <a:extLst>
              <a:ext uri="{FF2B5EF4-FFF2-40B4-BE49-F238E27FC236}">
                <a16:creationId xmlns:a16="http://schemas.microsoft.com/office/drawing/2014/main" id="{8DD2E333-FEF3-4808-A3CE-C3FB42339E6A}"/>
              </a:ext>
            </a:extLst>
          </p:cNvPr>
          <p:cNvSpPr txBox="1">
            <a:spLocks noChangeArrowheads="1"/>
          </p:cNvSpPr>
          <p:nvPr/>
        </p:nvSpPr>
        <p:spPr bwMode="auto">
          <a:xfrm>
            <a:off x="395288" y="4797425"/>
            <a:ext cx="6192837" cy="523875"/>
          </a:xfrm>
          <a:prstGeom prst="rect">
            <a:avLst/>
          </a:prstGeom>
          <a:noFill/>
          <a:ln w="9525">
            <a:noFill/>
            <a:miter lim="800000"/>
            <a:headEnd/>
            <a:tailEnd/>
          </a:ln>
        </p:spPr>
        <p:txBody>
          <a:bodyPr>
            <a:spAutoFit/>
          </a:bodyPr>
          <a:lstStyle/>
          <a:p>
            <a:pPr eaLnBrk="1" hangingPunct="1">
              <a:spcBef>
                <a:spcPct val="50000"/>
              </a:spcBef>
              <a:defRPr/>
            </a:pPr>
            <a:r>
              <a:rPr lang="en-GB" sz="2800" dirty="0">
                <a:latin typeface="+mj-lt"/>
                <a:ea typeface="+mn-ea"/>
              </a:rPr>
              <a:t>Presented by:  Type Name Here</a:t>
            </a:r>
          </a:p>
        </p:txBody>
      </p:sp>
      <p:sp>
        <p:nvSpPr>
          <p:cNvPr id="2053" name="Text Box 8">
            <a:extLst>
              <a:ext uri="{FF2B5EF4-FFF2-40B4-BE49-F238E27FC236}">
                <a16:creationId xmlns:a16="http://schemas.microsoft.com/office/drawing/2014/main" id="{C033B4FB-2A26-4AA7-8036-89F5C380215C}"/>
              </a:ext>
            </a:extLst>
          </p:cNvPr>
          <p:cNvSpPr txBox="1">
            <a:spLocks noChangeArrowheads="1"/>
          </p:cNvSpPr>
          <p:nvPr/>
        </p:nvSpPr>
        <p:spPr bwMode="auto">
          <a:xfrm>
            <a:off x="395288" y="5373688"/>
            <a:ext cx="4537075" cy="523875"/>
          </a:xfrm>
          <a:prstGeom prst="rect">
            <a:avLst/>
          </a:prstGeom>
          <a:noFill/>
          <a:ln w="9525">
            <a:noFill/>
            <a:miter lim="800000"/>
            <a:headEnd/>
            <a:tailEnd/>
          </a:ln>
        </p:spPr>
        <p:txBody>
          <a:bodyPr>
            <a:spAutoFit/>
          </a:bodyPr>
          <a:lstStyle/>
          <a:p>
            <a:pPr eaLnBrk="1" hangingPunct="1">
              <a:spcBef>
                <a:spcPct val="50000"/>
              </a:spcBef>
              <a:defRPr/>
            </a:pPr>
            <a:r>
              <a:rPr lang="en-GB" sz="2800" dirty="0">
                <a:latin typeface="+mj-lt"/>
                <a:ea typeface="+mn-ea"/>
              </a:rPr>
              <a:t>Type Date Here</a:t>
            </a:r>
          </a:p>
        </p:txBody>
      </p:sp>
      <p:sp>
        <p:nvSpPr>
          <p:cNvPr id="2056" name="Text Box 15">
            <a:extLst>
              <a:ext uri="{FF2B5EF4-FFF2-40B4-BE49-F238E27FC236}">
                <a16:creationId xmlns:a16="http://schemas.microsoft.com/office/drawing/2014/main" id="{4E4EBD11-CFAE-4F7F-A39C-ACC7A0A34920}"/>
              </a:ext>
            </a:extLst>
          </p:cNvPr>
          <p:cNvSpPr txBox="1">
            <a:spLocks noChangeArrowheads="1"/>
          </p:cNvSpPr>
          <p:nvPr/>
        </p:nvSpPr>
        <p:spPr bwMode="auto">
          <a:xfrm>
            <a:off x="323850" y="5999163"/>
            <a:ext cx="4464050" cy="565150"/>
          </a:xfrm>
          <a:prstGeom prst="rect">
            <a:avLst/>
          </a:prstGeom>
          <a:noFill/>
          <a:ln w="9525">
            <a:noFill/>
            <a:miter lim="800000"/>
            <a:headEnd/>
            <a:tailEnd/>
          </a:ln>
        </p:spPr>
        <p:txBody>
          <a:bodyPr>
            <a:spAutoFit/>
          </a:bodyPr>
          <a:lstStyle/>
          <a:p>
            <a:pPr marL="92075" eaLnBrk="1" hangingPunct="1">
              <a:spcBef>
                <a:spcPct val="50000"/>
              </a:spcBef>
              <a:defRPr/>
            </a:pPr>
            <a:r>
              <a:rPr lang="en-GB" sz="1600" dirty="0">
                <a:latin typeface="+mj-lt"/>
                <a:ea typeface="+mn-ea"/>
              </a:rPr>
              <a:t>www.perth.uhi.ac.uk</a:t>
            </a:r>
          </a:p>
          <a:p>
            <a:pPr marL="92075" eaLnBrk="1" hangingPunct="1">
              <a:spcBef>
                <a:spcPct val="50000"/>
              </a:spcBef>
              <a:defRPr/>
            </a:pPr>
            <a:r>
              <a:rPr lang="en-GB" sz="1000" dirty="0">
                <a:latin typeface="+mj-lt"/>
                <a:ea typeface="+mn-ea"/>
              </a:rPr>
              <a:t>Perth College is a registered Scottish charity, </a:t>
            </a:r>
            <a:r>
              <a:rPr lang="en-GB" sz="1000">
                <a:latin typeface="+mj-lt"/>
                <a:ea typeface="+mn-ea"/>
              </a:rPr>
              <a:t>number SC021209.</a:t>
            </a:r>
            <a:endParaRPr lang="en-GB" sz="1000" dirty="0">
              <a:latin typeface="+mj-lt"/>
              <a:ea typeface="+mn-ea"/>
            </a:endParaRPr>
          </a:p>
        </p:txBody>
      </p:sp>
      <p:pic>
        <p:nvPicPr>
          <p:cNvPr id="3079" name="Picture 11" descr="S:\DTP\Logos\College Logos\UHIPerthRGB.jpg">
            <a:extLst>
              <a:ext uri="{FF2B5EF4-FFF2-40B4-BE49-F238E27FC236}">
                <a16:creationId xmlns:a16="http://schemas.microsoft.com/office/drawing/2014/main" id="{A18E5B08-2EBB-4546-BF14-01C0D22828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3156" t="10043" r="3131" b="6638"/>
          <a:stretch>
            <a:fillRect/>
          </a:stretch>
        </p:blipFill>
        <p:spPr bwMode="auto">
          <a:xfrm>
            <a:off x="5940425" y="5768975"/>
            <a:ext cx="2717800"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a:extLst>
              <a:ext uri="{FF2B5EF4-FFF2-40B4-BE49-F238E27FC236}">
                <a16:creationId xmlns:a16="http://schemas.microsoft.com/office/drawing/2014/main" id="{AE9D8CAF-FB8F-4690-BCDA-D3EF6AEC4A1F}"/>
              </a:ext>
            </a:extLst>
          </p:cNvPr>
          <p:cNvSpPr>
            <a:spLocks noChangeArrowheads="1"/>
          </p:cNvSpPr>
          <p:nvPr/>
        </p:nvSpPr>
        <p:spPr bwMode="auto">
          <a:xfrm>
            <a:off x="0" y="0"/>
            <a:ext cx="9144000" cy="1104900"/>
          </a:xfrm>
          <a:prstGeom prst="rect">
            <a:avLst/>
          </a:prstGeom>
          <a:solidFill>
            <a:srgbClr val="B5121B"/>
          </a:solidFill>
          <a:ln w="12700">
            <a:noFill/>
            <a:miter lim="800000"/>
            <a:headEnd/>
            <a:tailEnd/>
          </a:ln>
        </p:spPr>
        <p:txBody>
          <a:bodyPr lIns="90488" tIns="44450" rIns="90488" bIns="44450" anchor="ctr"/>
          <a:lstStyle/>
          <a:p>
            <a:pPr marL="265113" eaLnBrk="1" hangingPunct="1">
              <a:defRPr/>
            </a:pPr>
            <a:r>
              <a:rPr lang="en-GB" sz="4000" b="1" dirty="0">
                <a:solidFill>
                  <a:schemeClr val="bg1"/>
                </a:solidFill>
                <a:latin typeface="+mj-lt"/>
                <a:ea typeface="+mn-ea"/>
              </a:rPr>
              <a:t>Who are our college community?</a:t>
            </a:r>
          </a:p>
        </p:txBody>
      </p:sp>
      <p:sp>
        <p:nvSpPr>
          <p:cNvPr id="3075" name="Rectangle 5">
            <a:extLst>
              <a:ext uri="{FF2B5EF4-FFF2-40B4-BE49-F238E27FC236}">
                <a16:creationId xmlns:a16="http://schemas.microsoft.com/office/drawing/2014/main" id="{EC41E35D-4EEA-4886-83E3-7DE9F6CB80B0}"/>
              </a:ext>
            </a:extLst>
          </p:cNvPr>
          <p:cNvSpPr>
            <a:spLocks noChangeArrowheads="1"/>
          </p:cNvSpPr>
          <p:nvPr/>
        </p:nvSpPr>
        <p:spPr bwMode="auto">
          <a:xfrm>
            <a:off x="622300" y="1557338"/>
            <a:ext cx="7837488" cy="576262"/>
          </a:xfrm>
          <a:prstGeom prst="rect">
            <a:avLst/>
          </a:prstGeom>
          <a:noFill/>
          <a:ln w="12700">
            <a:noFill/>
            <a:miter lim="800000"/>
            <a:headEnd/>
            <a:tailEnd/>
          </a:ln>
        </p:spPr>
        <p:txBody>
          <a:bodyPr lIns="90488" tIns="44450" rIns="90488" bIns="44450"/>
          <a:lstStyle/>
          <a:p>
            <a:pPr eaLnBrk="1" hangingPunct="1">
              <a:lnSpc>
                <a:spcPct val="80000"/>
              </a:lnSpc>
              <a:spcBef>
                <a:spcPct val="20000"/>
              </a:spcBef>
              <a:defRPr/>
            </a:pPr>
            <a:endParaRPr lang="en-GB" sz="3200" b="1" dirty="0">
              <a:solidFill>
                <a:srgbClr val="B5121B"/>
              </a:solidFill>
              <a:latin typeface="+mj-lt"/>
              <a:ea typeface="+mn-ea"/>
            </a:endParaRPr>
          </a:p>
          <a:p>
            <a:pPr eaLnBrk="1" hangingPunct="1">
              <a:lnSpc>
                <a:spcPct val="130000"/>
              </a:lnSpc>
              <a:spcBef>
                <a:spcPct val="40000"/>
              </a:spcBef>
              <a:buClr>
                <a:srgbClr val="B5111B"/>
              </a:buClr>
              <a:buFont typeface="Wingdings" pitchFamily="2" charset="2"/>
              <a:buNone/>
              <a:defRPr/>
            </a:pPr>
            <a:endParaRPr lang="en-GB" sz="2000" dirty="0">
              <a:solidFill>
                <a:srgbClr val="B5121B"/>
              </a:solidFill>
              <a:latin typeface="Myriad Pro" pitchFamily="34" charset="0"/>
              <a:ea typeface="+mn-ea"/>
            </a:endParaRPr>
          </a:p>
        </p:txBody>
      </p:sp>
      <p:sp>
        <p:nvSpPr>
          <p:cNvPr id="3076" name="Text Box 6">
            <a:extLst>
              <a:ext uri="{FF2B5EF4-FFF2-40B4-BE49-F238E27FC236}">
                <a16:creationId xmlns:a16="http://schemas.microsoft.com/office/drawing/2014/main" id="{37DE135A-9452-42A7-B160-ABA09D302A38}"/>
              </a:ext>
            </a:extLst>
          </p:cNvPr>
          <p:cNvSpPr txBox="1">
            <a:spLocks noChangeArrowheads="1"/>
          </p:cNvSpPr>
          <p:nvPr/>
        </p:nvSpPr>
        <p:spPr bwMode="auto">
          <a:xfrm>
            <a:off x="611188" y="2708275"/>
            <a:ext cx="7705725" cy="938213"/>
          </a:xfrm>
          <a:prstGeom prst="rect">
            <a:avLst/>
          </a:prstGeom>
          <a:noFill/>
          <a:ln w="9525">
            <a:noFill/>
            <a:miter lim="800000"/>
            <a:headEnd/>
            <a:tailEnd/>
          </a:ln>
        </p:spPr>
        <p:txBody>
          <a:bodyPr>
            <a:spAutoFit/>
          </a:bodyPr>
          <a:lstStyle/>
          <a:p>
            <a:pPr eaLnBrk="1" hangingPunct="1">
              <a:buClr>
                <a:srgbClr val="B5121B"/>
              </a:buClr>
              <a:defRPr/>
            </a:pPr>
            <a:endParaRPr lang="en-GB" sz="2800" dirty="0">
              <a:latin typeface="+mj-lt"/>
              <a:ea typeface="+mn-ea"/>
            </a:endParaRPr>
          </a:p>
          <a:p>
            <a:pPr marL="357188" indent="-357188" eaLnBrk="1" hangingPunct="1">
              <a:spcBef>
                <a:spcPct val="50000"/>
              </a:spcBef>
              <a:buClr>
                <a:srgbClr val="B5111B"/>
              </a:buClr>
              <a:buFont typeface="Wingdings" pitchFamily="2" charset="2"/>
              <a:buChar char="§"/>
              <a:defRPr/>
            </a:pPr>
            <a:endParaRPr lang="en-GB" dirty="0">
              <a:latin typeface="Myriad Pro" pitchFamily="34" charset="0"/>
              <a:ea typeface="+mn-ea"/>
            </a:endParaRPr>
          </a:p>
        </p:txBody>
      </p:sp>
      <p:sp>
        <p:nvSpPr>
          <p:cNvPr id="3077" name="Rectangle 7">
            <a:extLst>
              <a:ext uri="{FF2B5EF4-FFF2-40B4-BE49-F238E27FC236}">
                <a16:creationId xmlns:a16="http://schemas.microsoft.com/office/drawing/2014/main" id="{043B44F8-AD61-4118-B7B7-0CBA02DB0439}"/>
              </a:ext>
            </a:extLst>
          </p:cNvPr>
          <p:cNvSpPr>
            <a:spLocks noChangeArrowheads="1"/>
          </p:cNvSpPr>
          <p:nvPr/>
        </p:nvSpPr>
        <p:spPr bwMode="auto">
          <a:xfrm>
            <a:off x="622300" y="1104900"/>
            <a:ext cx="7777163" cy="5637213"/>
          </a:xfrm>
          <a:prstGeom prst="rect">
            <a:avLst/>
          </a:prstGeom>
          <a:noFill/>
          <a:ln w="12700">
            <a:noFill/>
            <a:miter lim="800000"/>
            <a:headEnd/>
            <a:tailEnd/>
          </a:ln>
        </p:spPr>
        <p:txBody>
          <a:bodyPr lIns="90488" tIns="44450" rIns="90488" bIns="44450"/>
          <a:lstStyle/>
          <a:p>
            <a:pPr eaLnBrk="1" hangingPunct="1">
              <a:lnSpc>
                <a:spcPct val="115000"/>
              </a:lnSpc>
              <a:spcAft>
                <a:spcPts val="1000"/>
              </a:spcAft>
              <a:tabLst>
                <a:tab pos="457200" algn="l"/>
              </a:tabLst>
              <a:defRPr/>
            </a:pPr>
            <a:r>
              <a:rPr lang="en-US" sz="2800" dirty="0">
                <a:latin typeface="+mn-lt"/>
                <a:ea typeface="Calibri"/>
                <a:cs typeface="Times New Roman"/>
              </a:rPr>
              <a:t>1. All students of whom Further Education students are:</a:t>
            </a:r>
          </a:p>
          <a:p>
            <a:pPr marL="342900" indent="-342900" eaLnBrk="1" hangingPunct="1">
              <a:lnSpc>
                <a:spcPct val="115000"/>
              </a:lnSpc>
              <a:spcAft>
                <a:spcPts val="1000"/>
              </a:spcAft>
              <a:buFont typeface="Arial"/>
              <a:buChar char="•"/>
              <a:tabLst>
                <a:tab pos="457200" algn="l"/>
              </a:tabLst>
              <a:defRPr/>
            </a:pPr>
            <a:r>
              <a:rPr lang="en-US" sz="2100" dirty="0">
                <a:latin typeface="+mn-lt"/>
                <a:ea typeface="Calibri"/>
                <a:cs typeface="Times New Roman"/>
              </a:rPr>
              <a:t>53% are women and 47% are men</a:t>
            </a:r>
          </a:p>
          <a:p>
            <a:pPr marL="342900" indent="-342900" eaLnBrk="1" hangingPunct="1">
              <a:lnSpc>
                <a:spcPct val="115000"/>
              </a:lnSpc>
              <a:spcAft>
                <a:spcPts val="1000"/>
              </a:spcAft>
              <a:buFont typeface="Arial"/>
              <a:buChar char="•"/>
              <a:tabLst>
                <a:tab pos="457200" algn="l"/>
              </a:tabLst>
              <a:defRPr/>
            </a:pPr>
            <a:r>
              <a:rPr lang="en-US" sz="2100" dirty="0">
                <a:latin typeface="+mn-lt"/>
                <a:ea typeface="Calibri"/>
                <a:cs typeface="Times New Roman"/>
              </a:rPr>
              <a:t>49% are 19 or under, 36% are 25+ and 15% are 20-24 years old </a:t>
            </a:r>
          </a:p>
          <a:p>
            <a:pPr marL="342900" indent="-342900" eaLnBrk="1" hangingPunct="1">
              <a:lnSpc>
                <a:spcPct val="115000"/>
              </a:lnSpc>
              <a:spcAft>
                <a:spcPts val="1000"/>
              </a:spcAft>
              <a:buFont typeface="Arial"/>
              <a:buChar char="•"/>
              <a:tabLst>
                <a:tab pos="457200" algn="l"/>
              </a:tabLst>
              <a:defRPr/>
            </a:pPr>
            <a:r>
              <a:rPr lang="en-US" sz="2100" dirty="0">
                <a:latin typeface="+mn-lt"/>
                <a:ea typeface="Calibri"/>
                <a:cs typeface="Times New Roman"/>
              </a:rPr>
              <a:t>25% have a disability and 9% have ESL</a:t>
            </a:r>
          </a:p>
          <a:p>
            <a:pPr marL="342900" indent="-342900" eaLnBrk="1" hangingPunct="1">
              <a:lnSpc>
                <a:spcPct val="115000"/>
              </a:lnSpc>
              <a:spcAft>
                <a:spcPts val="1000"/>
              </a:spcAft>
              <a:buFont typeface="Arial"/>
              <a:buChar char="•"/>
              <a:tabLst>
                <a:tab pos="457200" algn="l"/>
              </a:tabLst>
              <a:defRPr/>
            </a:pPr>
            <a:r>
              <a:rPr lang="en-US" sz="2100" dirty="0">
                <a:latin typeface="+mn-lt"/>
                <a:ea typeface="Calibri"/>
                <a:cs typeface="Times New Roman"/>
              </a:rPr>
              <a:t>96% are “white and 4% are “ethnic minorities”</a:t>
            </a:r>
            <a:endParaRPr lang="en-GB" sz="2100" dirty="0">
              <a:latin typeface="+mn-lt"/>
              <a:ea typeface="Calibri"/>
              <a:cs typeface="Times New Roman"/>
            </a:endParaRPr>
          </a:p>
          <a:p>
            <a:pPr marL="342900" indent="-342900" eaLnBrk="1" hangingPunct="1">
              <a:lnSpc>
                <a:spcPct val="115000"/>
              </a:lnSpc>
              <a:spcAft>
                <a:spcPts val="1000"/>
              </a:spcAft>
              <a:buFont typeface="Arial"/>
              <a:buChar char="•"/>
              <a:tabLst>
                <a:tab pos="457200" algn="l"/>
              </a:tabLst>
              <a:defRPr/>
            </a:pPr>
            <a:r>
              <a:rPr lang="en-US" sz="2100" dirty="0">
                <a:latin typeface="+mn-lt"/>
                <a:ea typeface="Calibri"/>
                <a:cs typeface="Times New Roman"/>
              </a:rPr>
              <a:t>61% have “no religion”, 19% are “Christian and 2% have other religion/belief</a:t>
            </a:r>
          </a:p>
          <a:p>
            <a:pPr marL="342900" indent="-342900" eaLnBrk="1" hangingPunct="1">
              <a:lnSpc>
                <a:spcPct val="115000"/>
              </a:lnSpc>
              <a:spcAft>
                <a:spcPts val="1000"/>
              </a:spcAft>
              <a:buFont typeface="Arial"/>
              <a:buChar char="•"/>
              <a:tabLst>
                <a:tab pos="457200" algn="l"/>
              </a:tabLst>
              <a:defRPr/>
            </a:pPr>
            <a:r>
              <a:rPr lang="en-US" sz="2100" dirty="0">
                <a:latin typeface="+mn-lt"/>
                <a:ea typeface="Calibri"/>
                <a:cs typeface="Times New Roman"/>
              </a:rPr>
              <a:t>77% are heterosexual/straight and 4% are “gay” or “bisexual”</a:t>
            </a:r>
          </a:p>
          <a:p>
            <a:pPr marL="342900" indent="-342900" eaLnBrk="1" hangingPunct="1">
              <a:lnSpc>
                <a:spcPct val="115000"/>
              </a:lnSpc>
              <a:spcAft>
                <a:spcPts val="1000"/>
              </a:spcAft>
              <a:buFont typeface="Arial"/>
              <a:buChar char="•"/>
              <a:tabLst>
                <a:tab pos="457200" algn="l"/>
              </a:tabLst>
              <a:defRPr/>
            </a:pPr>
            <a:r>
              <a:rPr lang="en-US" sz="2100" dirty="0">
                <a:latin typeface="+mn-lt"/>
                <a:ea typeface="Calibri"/>
                <a:cs typeface="Times New Roman"/>
              </a:rPr>
              <a:t>1% have undergone gender reassignment</a:t>
            </a:r>
            <a:endParaRPr lang="en-GB" sz="2100" dirty="0">
              <a:latin typeface="+mn-lt"/>
              <a:ea typeface="Calibri"/>
              <a:cs typeface="Times New Roman"/>
            </a:endParaRPr>
          </a:p>
          <a:p>
            <a:pPr eaLnBrk="1" hangingPunct="1">
              <a:defRPr/>
            </a:pPr>
            <a:endParaRPr lang="en-GB" altLang="en-US" sz="2100" dirty="0">
              <a:latin typeface="Arial" charset="0"/>
              <a:ea typeface="+mn-ea"/>
            </a:endParaRPr>
          </a:p>
          <a:p>
            <a:pPr eaLnBrk="1" hangingPunct="1">
              <a:defRPr/>
            </a:pPr>
            <a:endParaRPr lang="en-GB" altLang="en-US" sz="2100" dirty="0">
              <a:latin typeface="Arial" charset="0"/>
              <a:ea typeface="+mn-ea"/>
            </a:endParaRPr>
          </a:p>
          <a:p>
            <a:pPr eaLnBrk="1" hangingPunct="1">
              <a:defRPr/>
            </a:pPr>
            <a:endParaRPr lang="en-GB" altLang="en-US" sz="2100" dirty="0">
              <a:latin typeface="Arial" charset="0"/>
              <a:ea typeface="+mn-ea"/>
            </a:endParaRPr>
          </a:p>
          <a:p>
            <a:pPr eaLnBrk="1" hangingPunct="1">
              <a:defRPr/>
            </a:pPr>
            <a:endParaRPr lang="en-GB" altLang="en-US" sz="2100" dirty="0">
              <a:latin typeface="Arial" charset="0"/>
              <a:ea typeface="+mn-ea"/>
            </a:endParaRPr>
          </a:p>
          <a:p>
            <a:pPr eaLnBrk="1" hangingPunct="1">
              <a:defRPr/>
            </a:pPr>
            <a:endParaRPr lang="en-GB" altLang="en-US" sz="2100" dirty="0">
              <a:latin typeface="Arial" charset="0"/>
              <a:ea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a:extLst>
              <a:ext uri="{FF2B5EF4-FFF2-40B4-BE49-F238E27FC236}">
                <a16:creationId xmlns:a16="http://schemas.microsoft.com/office/drawing/2014/main" id="{AE9D8CAF-FB8F-4690-BCDA-D3EF6AEC4A1F}"/>
              </a:ext>
            </a:extLst>
          </p:cNvPr>
          <p:cNvSpPr>
            <a:spLocks noChangeArrowheads="1"/>
          </p:cNvSpPr>
          <p:nvPr/>
        </p:nvSpPr>
        <p:spPr bwMode="auto">
          <a:xfrm>
            <a:off x="0" y="0"/>
            <a:ext cx="9144000" cy="1104900"/>
          </a:xfrm>
          <a:prstGeom prst="rect">
            <a:avLst/>
          </a:prstGeom>
          <a:solidFill>
            <a:srgbClr val="B5121B"/>
          </a:solidFill>
          <a:ln w="12700">
            <a:noFill/>
            <a:miter lim="800000"/>
            <a:headEnd/>
            <a:tailEnd/>
          </a:ln>
        </p:spPr>
        <p:txBody>
          <a:bodyPr lIns="90488" tIns="44450" rIns="90488" bIns="44450" anchor="ctr"/>
          <a:lstStyle/>
          <a:p>
            <a:pPr marL="265113" eaLnBrk="1" hangingPunct="1">
              <a:defRPr/>
            </a:pPr>
            <a:r>
              <a:rPr lang="en-GB" sz="4000" b="1" dirty="0">
                <a:solidFill>
                  <a:schemeClr val="bg1"/>
                </a:solidFill>
                <a:latin typeface="+mj-lt"/>
                <a:ea typeface="+mn-ea"/>
              </a:rPr>
              <a:t>Who are our college community?</a:t>
            </a:r>
          </a:p>
        </p:txBody>
      </p:sp>
      <p:sp>
        <p:nvSpPr>
          <p:cNvPr id="3075" name="Rectangle 5">
            <a:extLst>
              <a:ext uri="{FF2B5EF4-FFF2-40B4-BE49-F238E27FC236}">
                <a16:creationId xmlns:a16="http://schemas.microsoft.com/office/drawing/2014/main" id="{EC41E35D-4EEA-4886-83E3-7DE9F6CB80B0}"/>
              </a:ext>
            </a:extLst>
          </p:cNvPr>
          <p:cNvSpPr>
            <a:spLocks noChangeArrowheads="1"/>
          </p:cNvSpPr>
          <p:nvPr/>
        </p:nvSpPr>
        <p:spPr bwMode="auto">
          <a:xfrm>
            <a:off x="622300" y="1557338"/>
            <a:ext cx="7837488" cy="576262"/>
          </a:xfrm>
          <a:prstGeom prst="rect">
            <a:avLst/>
          </a:prstGeom>
          <a:noFill/>
          <a:ln w="12700">
            <a:noFill/>
            <a:miter lim="800000"/>
            <a:headEnd/>
            <a:tailEnd/>
          </a:ln>
        </p:spPr>
        <p:txBody>
          <a:bodyPr lIns="90488" tIns="44450" rIns="90488" bIns="44450"/>
          <a:lstStyle/>
          <a:p>
            <a:pPr eaLnBrk="1" hangingPunct="1">
              <a:lnSpc>
                <a:spcPct val="80000"/>
              </a:lnSpc>
              <a:spcBef>
                <a:spcPct val="20000"/>
              </a:spcBef>
              <a:defRPr/>
            </a:pPr>
            <a:endParaRPr lang="en-GB" sz="3200" b="1" dirty="0">
              <a:solidFill>
                <a:srgbClr val="B5121B"/>
              </a:solidFill>
              <a:latin typeface="+mj-lt"/>
              <a:ea typeface="+mn-ea"/>
            </a:endParaRPr>
          </a:p>
          <a:p>
            <a:pPr eaLnBrk="1" hangingPunct="1">
              <a:lnSpc>
                <a:spcPct val="130000"/>
              </a:lnSpc>
              <a:spcBef>
                <a:spcPct val="40000"/>
              </a:spcBef>
              <a:buClr>
                <a:srgbClr val="B5111B"/>
              </a:buClr>
              <a:buFont typeface="Wingdings" pitchFamily="2" charset="2"/>
              <a:buNone/>
              <a:defRPr/>
            </a:pPr>
            <a:endParaRPr lang="en-GB" sz="2000" dirty="0">
              <a:solidFill>
                <a:srgbClr val="B5121B"/>
              </a:solidFill>
              <a:latin typeface="Myriad Pro" pitchFamily="34" charset="0"/>
              <a:ea typeface="+mn-ea"/>
            </a:endParaRPr>
          </a:p>
        </p:txBody>
      </p:sp>
      <p:sp>
        <p:nvSpPr>
          <p:cNvPr id="3076" name="Text Box 6">
            <a:extLst>
              <a:ext uri="{FF2B5EF4-FFF2-40B4-BE49-F238E27FC236}">
                <a16:creationId xmlns:a16="http://schemas.microsoft.com/office/drawing/2014/main" id="{37DE135A-9452-42A7-B160-ABA09D302A38}"/>
              </a:ext>
            </a:extLst>
          </p:cNvPr>
          <p:cNvSpPr txBox="1">
            <a:spLocks noChangeArrowheads="1"/>
          </p:cNvSpPr>
          <p:nvPr/>
        </p:nvSpPr>
        <p:spPr bwMode="auto">
          <a:xfrm>
            <a:off x="611188" y="2708275"/>
            <a:ext cx="7705725" cy="938213"/>
          </a:xfrm>
          <a:prstGeom prst="rect">
            <a:avLst/>
          </a:prstGeom>
          <a:noFill/>
          <a:ln w="9525">
            <a:noFill/>
            <a:miter lim="800000"/>
            <a:headEnd/>
            <a:tailEnd/>
          </a:ln>
        </p:spPr>
        <p:txBody>
          <a:bodyPr>
            <a:spAutoFit/>
          </a:bodyPr>
          <a:lstStyle/>
          <a:p>
            <a:pPr eaLnBrk="1" hangingPunct="1">
              <a:buClr>
                <a:srgbClr val="B5121B"/>
              </a:buClr>
              <a:defRPr/>
            </a:pPr>
            <a:endParaRPr lang="en-GB" sz="2800" dirty="0">
              <a:latin typeface="+mj-lt"/>
              <a:ea typeface="+mn-ea"/>
            </a:endParaRPr>
          </a:p>
          <a:p>
            <a:pPr marL="357188" indent="-357188" eaLnBrk="1" hangingPunct="1">
              <a:spcBef>
                <a:spcPct val="50000"/>
              </a:spcBef>
              <a:buClr>
                <a:srgbClr val="B5111B"/>
              </a:buClr>
              <a:buFont typeface="Wingdings" pitchFamily="2" charset="2"/>
              <a:buChar char="§"/>
              <a:defRPr/>
            </a:pPr>
            <a:endParaRPr lang="en-GB" dirty="0">
              <a:latin typeface="Myriad Pro" pitchFamily="34" charset="0"/>
              <a:ea typeface="+mn-ea"/>
            </a:endParaRPr>
          </a:p>
        </p:txBody>
      </p:sp>
      <p:sp>
        <p:nvSpPr>
          <p:cNvPr id="3077" name="Rectangle 7">
            <a:extLst>
              <a:ext uri="{FF2B5EF4-FFF2-40B4-BE49-F238E27FC236}">
                <a16:creationId xmlns:a16="http://schemas.microsoft.com/office/drawing/2014/main" id="{043B44F8-AD61-4118-B7B7-0CBA02DB0439}"/>
              </a:ext>
            </a:extLst>
          </p:cNvPr>
          <p:cNvSpPr>
            <a:spLocks noChangeArrowheads="1"/>
          </p:cNvSpPr>
          <p:nvPr/>
        </p:nvSpPr>
        <p:spPr bwMode="auto">
          <a:xfrm>
            <a:off x="622300" y="1104900"/>
            <a:ext cx="7777163" cy="5637213"/>
          </a:xfrm>
          <a:prstGeom prst="rect">
            <a:avLst/>
          </a:prstGeom>
          <a:noFill/>
          <a:ln w="12700">
            <a:noFill/>
            <a:miter lim="800000"/>
            <a:headEnd/>
            <a:tailEnd/>
          </a:ln>
        </p:spPr>
        <p:txBody>
          <a:bodyPr lIns="90488" tIns="44450" rIns="90488" bIns="44450"/>
          <a:lstStyle/>
          <a:p>
            <a:pPr eaLnBrk="1" hangingPunct="1">
              <a:lnSpc>
                <a:spcPct val="115000"/>
              </a:lnSpc>
              <a:spcAft>
                <a:spcPts val="1000"/>
              </a:spcAft>
              <a:tabLst>
                <a:tab pos="457200" algn="l"/>
              </a:tabLst>
              <a:defRPr/>
            </a:pPr>
            <a:r>
              <a:rPr lang="en-US" sz="2800" dirty="0">
                <a:latin typeface="+mn-lt"/>
                <a:ea typeface="Calibri"/>
                <a:cs typeface="Times New Roman"/>
              </a:rPr>
              <a:t>of whom Higher Education students are:</a:t>
            </a:r>
          </a:p>
          <a:p>
            <a:pPr marL="342900" indent="-342900" eaLnBrk="1" hangingPunct="1">
              <a:lnSpc>
                <a:spcPct val="115000"/>
              </a:lnSpc>
              <a:spcAft>
                <a:spcPts val="1000"/>
              </a:spcAft>
              <a:buFont typeface="Arial"/>
              <a:buChar char="•"/>
              <a:tabLst>
                <a:tab pos="457200" algn="l"/>
              </a:tabLst>
              <a:defRPr/>
            </a:pPr>
            <a:r>
              <a:rPr lang="en-US" sz="2100" dirty="0">
                <a:latin typeface="+mn-lt"/>
                <a:ea typeface="Calibri"/>
                <a:cs typeface="Times New Roman"/>
              </a:rPr>
              <a:t>59% are women and 41% are men</a:t>
            </a:r>
          </a:p>
          <a:p>
            <a:pPr marL="342900" indent="-342900" eaLnBrk="1" hangingPunct="1">
              <a:lnSpc>
                <a:spcPct val="115000"/>
              </a:lnSpc>
              <a:spcAft>
                <a:spcPts val="1000"/>
              </a:spcAft>
              <a:buFont typeface="Arial"/>
              <a:buChar char="•"/>
              <a:tabLst>
                <a:tab pos="457200" algn="l"/>
              </a:tabLst>
              <a:defRPr/>
            </a:pPr>
            <a:r>
              <a:rPr lang="en-US" sz="2100" dirty="0">
                <a:latin typeface="+mn-lt"/>
                <a:ea typeface="Calibri"/>
                <a:cs typeface="Times New Roman"/>
              </a:rPr>
              <a:t>44% are 25+, 33% are 20-24 years old and 23% are 19 or under</a:t>
            </a:r>
          </a:p>
          <a:p>
            <a:pPr marL="342900" indent="-342900" eaLnBrk="1" hangingPunct="1">
              <a:lnSpc>
                <a:spcPct val="115000"/>
              </a:lnSpc>
              <a:spcAft>
                <a:spcPts val="1000"/>
              </a:spcAft>
              <a:buFont typeface="Arial"/>
              <a:buChar char="•"/>
              <a:tabLst>
                <a:tab pos="457200" algn="l"/>
              </a:tabLst>
              <a:defRPr/>
            </a:pPr>
            <a:r>
              <a:rPr lang="en-US" sz="2100" dirty="0">
                <a:latin typeface="+mn-lt"/>
                <a:ea typeface="Calibri"/>
                <a:cs typeface="Times New Roman"/>
              </a:rPr>
              <a:t>19% have a disability and 9% have ESL</a:t>
            </a:r>
          </a:p>
          <a:p>
            <a:pPr marL="342900" indent="-342900" eaLnBrk="1" hangingPunct="1">
              <a:lnSpc>
                <a:spcPct val="115000"/>
              </a:lnSpc>
              <a:spcAft>
                <a:spcPts val="1000"/>
              </a:spcAft>
              <a:buFont typeface="Arial"/>
              <a:buChar char="•"/>
              <a:tabLst>
                <a:tab pos="457200" algn="l"/>
              </a:tabLst>
              <a:defRPr/>
            </a:pPr>
            <a:r>
              <a:rPr lang="en-US" sz="2100" dirty="0">
                <a:latin typeface="+mn-lt"/>
                <a:ea typeface="Calibri"/>
                <a:cs typeface="Times New Roman"/>
              </a:rPr>
              <a:t>92% are “white and 7% are “ethnic minorities”</a:t>
            </a:r>
            <a:endParaRPr lang="en-GB" sz="2100" dirty="0">
              <a:latin typeface="+mn-lt"/>
              <a:ea typeface="Calibri"/>
              <a:cs typeface="Times New Roman"/>
            </a:endParaRPr>
          </a:p>
          <a:p>
            <a:pPr marL="342900" indent="-342900" eaLnBrk="1" hangingPunct="1">
              <a:lnSpc>
                <a:spcPct val="115000"/>
              </a:lnSpc>
              <a:spcAft>
                <a:spcPts val="1000"/>
              </a:spcAft>
              <a:buFont typeface="Arial"/>
              <a:buChar char="•"/>
              <a:tabLst>
                <a:tab pos="457200" algn="l"/>
              </a:tabLst>
              <a:defRPr/>
            </a:pPr>
            <a:r>
              <a:rPr lang="en-US" sz="2100" dirty="0">
                <a:latin typeface="+mn-lt"/>
                <a:ea typeface="Calibri"/>
                <a:cs typeface="Times New Roman"/>
              </a:rPr>
              <a:t>63% have “no religion”, 25% are “Christian and 4% have other religion/belief</a:t>
            </a:r>
          </a:p>
          <a:p>
            <a:pPr marL="342900" indent="-342900" eaLnBrk="1" hangingPunct="1">
              <a:lnSpc>
                <a:spcPct val="115000"/>
              </a:lnSpc>
              <a:spcAft>
                <a:spcPts val="1000"/>
              </a:spcAft>
              <a:buFont typeface="Arial"/>
              <a:buChar char="•"/>
              <a:tabLst>
                <a:tab pos="457200" algn="l"/>
              </a:tabLst>
              <a:defRPr/>
            </a:pPr>
            <a:r>
              <a:rPr lang="en-US" sz="2100" dirty="0">
                <a:latin typeface="+mn-lt"/>
                <a:ea typeface="Calibri"/>
                <a:cs typeface="Times New Roman"/>
              </a:rPr>
              <a:t>86% are heterosexual/straight and 6% are “gay”, “bisexual” or “other”</a:t>
            </a:r>
          </a:p>
          <a:p>
            <a:pPr marL="342900" indent="-342900" eaLnBrk="1" hangingPunct="1">
              <a:lnSpc>
                <a:spcPct val="115000"/>
              </a:lnSpc>
              <a:spcAft>
                <a:spcPts val="1000"/>
              </a:spcAft>
              <a:buFont typeface="Arial"/>
              <a:buChar char="•"/>
              <a:tabLst>
                <a:tab pos="457200" algn="l"/>
              </a:tabLst>
              <a:defRPr/>
            </a:pPr>
            <a:r>
              <a:rPr lang="en-US" sz="2100" dirty="0">
                <a:latin typeface="+mn-lt"/>
                <a:ea typeface="Calibri"/>
                <a:cs typeface="Times New Roman"/>
              </a:rPr>
              <a:t>1% have undergone gender reassignment</a:t>
            </a:r>
            <a:endParaRPr lang="en-GB" sz="2100" dirty="0">
              <a:latin typeface="+mn-lt"/>
              <a:ea typeface="Calibri"/>
              <a:cs typeface="Times New Roman"/>
            </a:endParaRPr>
          </a:p>
          <a:p>
            <a:pPr eaLnBrk="1" hangingPunct="1">
              <a:defRPr/>
            </a:pPr>
            <a:endParaRPr lang="en-GB" altLang="en-US" sz="2100" dirty="0">
              <a:latin typeface="Arial" charset="0"/>
              <a:ea typeface="+mn-ea"/>
            </a:endParaRPr>
          </a:p>
          <a:p>
            <a:pPr eaLnBrk="1" hangingPunct="1">
              <a:defRPr/>
            </a:pPr>
            <a:endParaRPr lang="en-GB" altLang="en-US" sz="2100" dirty="0">
              <a:latin typeface="Arial" charset="0"/>
              <a:ea typeface="+mn-ea"/>
            </a:endParaRPr>
          </a:p>
          <a:p>
            <a:pPr eaLnBrk="1" hangingPunct="1">
              <a:defRPr/>
            </a:pPr>
            <a:endParaRPr lang="en-GB" altLang="en-US" sz="2100" dirty="0">
              <a:latin typeface="Arial" charset="0"/>
              <a:ea typeface="+mn-ea"/>
            </a:endParaRPr>
          </a:p>
          <a:p>
            <a:pPr eaLnBrk="1" hangingPunct="1">
              <a:defRPr/>
            </a:pPr>
            <a:endParaRPr lang="en-GB" altLang="en-US" sz="2100" dirty="0">
              <a:latin typeface="Arial" charset="0"/>
              <a:ea typeface="+mn-ea"/>
            </a:endParaRPr>
          </a:p>
          <a:p>
            <a:pPr eaLnBrk="1" hangingPunct="1">
              <a:defRPr/>
            </a:pPr>
            <a:endParaRPr lang="en-GB" altLang="en-US" sz="2100" dirty="0">
              <a:latin typeface="Arial" charset="0"/>
              <a:ea typeface="+mn-ea"/>
            </a:endParaRPr>
          </a:p>
          <a:p>
            <a:pPr eaLnBrk="1" hangingPunct="1">
              <a:defRPr/>
            </a:pPr>
            <a:endParaRPr lang="en-GB" altLang="en-US" sz="2100" dirty="0">
              <a:latin typeface="Arial" charset="0"/>
              <a:ea typeface="+mn-ea"/>
            </a:endParaRPr>
          </a:p>
        </p:txBody>
      </p:sp>
    </p:spTree>
    <p:extLst>
      <p:ext uri="{BB962C8B-B14F-4D97-AF65-F5344CB8AC3E}">
        <p14:creationId xmlns:p14="http://schemas.microsoft.com/office/powerpoint/2010/main" val="19134544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a:extLst>
              <a:ext uri="{FF2B5EF4-FFF2-40B4-BE49-F238E27FC236}">
                <a16:creationId xmlns:a16="http://schemas.microsoft.com/office/drawing/2014/main" id="{AE9D8CAF-FB8F-4690-BCDA-D3EF6AEC4A1F}"/>
              </a:ext>
            </a:extLst>
          </p:cNvPr>
          <p:cNvSpPr>
            <a:spLocks noChangeArrowheads="1"/>
          </p:cNvSpPr>
          <p:nvPr/>
        </p:nvSpPr>
        <p:spPr bwMode="auto">
          <a:xfrm>
            <a:off x="0" y="0"/>
            <a:ext cx="9144000" cy="1104900"/>
          </a:xfrm>
          <a:prstGeom prst="rect">
            <a:avLst/>
          </a:prstGeom>
          <a:solidFill>
            <a:srgbClr val="B5121B"/>
          </a:solidFill>
          <a:ln w="12700">
            <a:noFill/>
            <a:miter lim="800000"/>
            <a:headEnd/>
            <a:tailEnd/>
          </a:ln>
        </p:spPr>
        <p:txBody>
          <a:bodyPr lIns="90488" tIns="44450" rIns="90488" bIns="44450" anchor="ctr"/>
          <a:lstStyle/>
          <a:p>
            <a:pPr marL="265113" eaLnBrk="1" hangingPunct="1">
              <a:defRPr/>
            </a:pPr>
            <a:r>
              <a:rPr lang="en-GB" sz="4000" b="1" dirty="0">
                <a:solidFill>
                  <a:schemeClr val="bg1"/>
                </a:solidFill>
                <a:latin typeface="+mj-lt"/>
                <a:ea typeface="+mn-ea"/>
              </a:rPr>
              <a:t>Who needs additional support?</a:t>
            </a:r>
          </a:p>
        </p:txBody>
      </p:sp>
      <p:sp>
        <p:nvSpPr>
          <p:cNvPr id="3075" name="Rectangle 5">
            <a:extLst>
              <a:ext uri="{FF2B5EF4-FFF2-40B4-BE49-F238E27FC236}">
                <a16:creationId xmlns:a16="http://schemas.microsoft.com/office/drawing/2014/main" id="{EC41E35D-4EEA-4886-83E3-7DE9F6CB80B0}"/>
              </a:ext>
            </a:extLst>
          </p:cNvPr>
          <p:cNvSpPr>
            <a:spLocks noChangeArrowheads="1"/>
          </p:cNvSpPr>
          <p:nvPr/>
        </p:nvSpPr>
        <p:spPr bwMode="auto">
          <a:xfrm>
            <a:off x="622300" y="1557338"/>
            <a:ext cx="7837488" cy="576262"/>
          </a:xfrm>
          <a:prstGeom prst="rect">
            <a:avLst/>
          </a:prstGeom>
          <a:noFill/>
          <a:ln w="12700">
            <a:noFill/>
            <a:miter lim="800000"/>
            <a:headEnd/>
            <a:tailEnd/>
          </a:ln>
        </p:spPr>
        <p:txBody>
          <a:bodyPr lIns="90488" tIns="44450" rIns="90488" bIns="44450"/>
          <a:lstStyle/>
          <a:p>
            <a:pPr eaLnBrk="1" hangingPunct="1">
              <a:lnSpc>
                <a:spcPct val="80000"/>
              </a:lnSpc>
              <a:spcBef>
                <a:spcPct val="20000"/>
              </a:spcBef>
              <a:defRPr/>
            </a:pPr>
            <a:endParaRPr lang="en-GB" sz="3200" b="1" dirty="0">
              <a:solidFill>
                <a:srgbClr val="B5121B"/>
              </a:solidFill>
              <a:latin typeface="+mj-lt"/>
              <a:ea typeface="+mn-ea"/>
            </a:endParaRPr>
          </a:p>
          <a:p>
            <a:pPr eaLnBrk="1" hangingPunct="1">
              <a:lnSpc>
                <a:spcPct val="130000"/>
              </a:lnSpc>
              <a:spcBef>
                <a:spcPct val="40000"/>
              </a:spcBef>
              <a:buClr>
                <a:srgbClr val="B5111B"/>
              </a:buClr>
              <a:buFont typeface="Wingdings" pitchFamily="2" charset="2"/>
              <a:buNone/>
              <a:defRPr/>
            </a:pPr>
            <a:endParaRPr lang="en-GB" sz="2000" dirty="0">
              <a:solidFill>
                <a:srgbClr val="B5121B"/>
              </a:solidFill>
              <a:latin typeface="Myriad Pro" pitchFamily="34" charset="0"/>
              <a:ea typeface="+mn-ea"/>
            </a:endParaRPr>
          </a:p>
        </p:txBody>
      </p:sp>
      <p:sp>
        <p:nvSpPr>
          <p:cNvPr id="3076" name="Text Box 6">
            <a:extLst>
              <a:ext uri="{FF2B5EF4-FFF2-40B4-BE49-F238E27FC236}">
                <a16:creationId xmlns:a16="http://schemas.microsoft.com/office/drawing/2014/main" id="{37DE135A-9452-42A7-B160-ABA09D302A38}"/>
              </a:ext>
            </a:extLst>
          </p:cNvPr>
          <p:cNvSpPr txBox="1">
            <a:spLocks noChangeArrowheads="1"/>
          </p:cNvSpPr>
          <p:nvPr/>
        </p:nvSpPr>
        <p:spPr bwMode="auto">
          <a:xfrm>
            <a:off x="611188" y="2708275"/>
            <a:ext cx="7705725" cy="938213"/>
          </a:xfrm>
          <a:prstGeom prst="rect">
            <a:avLst/>
          </a:prstGeom>
          <a:noFill/>
          <a:ln w="9525">
            <a:noFill/>
            <a:miter lim="800000"/>
            <a:headEnd/>
            <a:tailEnd/>
          </a:ln>
        </p:spPr>
        <p:txBody>
          <a:bodyPr>
            <a:spAutoFit/>
          </a:bodyPr>
          <a:lstStyle/>
          <a:p>
            <a:pPr eaLnBrk="1" hangingPunct="1">
              <a:buClr>
                <a:srgbClr val="B5121B"/>
              </a:buClr>
              <a:defRPr/>
            </a:pPr>
            <a:endParaRPr lang="en-GB" sz="2800" dirty="0">
              <a:latin typeface="+mj-lt"/>
              <a:ea typeface="+mn-ea"/>
            </a:endParaRPr>
          </a:p>
          <a:p>
            <a:pPr marL="357188" indent="-357188" eaLnBrk="1" hangingPunct="1">
              <a:spcBef>
                <a:spcPct val="50000"/>
              </a:spcBef>
              <a:buClr>
                <a:srgbClr val="B5111B"/>
              </a:buClr>
              <a:buFont typeface="Wingdings" pitchFamily="2" charset="2"/>
              <a:buChar char="§"/>
              <a:defRPr/>
            </a:pPr>
            <a:endParaRPr lang="en-GB" dirty="0">
              <a:latin typeface="Myriad Pro" pitchFamily="34" charset="0"/>
              <a:ea typeface="+mn-ea"/>
            </a:endParaRPr>
          </a:p>
        </p:txBody>
      </p:sp>
      <p:sp>
        <p:nvSpPr>
          <p:cNvPr id="3077" name="Rectangle 7">
            <a:extLst>
              <a:ext uri="{FF2B5EF4-FFF2-40B4-BE49-F238E27FC236}">
                <a16:creationId xmlns:a16="http://schemas.microsoft.com/office/drawing/2014/main" id="{043B44F8-AD61-4118-B7B7-0CBA02DB0439}"/>
              </a:ext>
            </a:extLst>
          </p:cNvPr>
          <p:cNvSpPr>
            <a:spLocks noChangeArrowheads="1"/>
          </p:cNvSpPr>
          <p:nvPr/>
        </p:nvSpPr>
        <p:spPr bwMode="auto">
          <a:xfrm>
            <a:off x="622300" y="1104900"/>
            <a:ext cx="7777163" cy="5637213"/>
          </a:xfrm>
          <a:prstGeom prst="rect">
            <a:avLst/>
          </a:prstGeom>
          <a:noFill/>
          <a:ln w="12700">
            <a:noFill/>
            <a:miter lim="800000"/>
            <a:headEnd/>
            <a:tailEnd/>
          </a:ln>
        </p:spPr>
        <p:txBody>
          <a:bodyPr lIns="90488" tIns="44450" rIns="90488" bIns="44450"/>
          <a:lstStyle/>
          <a:p>
            <a:pPr eaLnBrk="1" hangingPunct="1">
              <a:lnSpc>
                <a:spcPct val="115000"/>
              </a:lnSpc>
              <a:spcAft>
                <a:spcPts val="1000"/>
              </a:spcAft>
              <a:tabLst>
                <a:tab pos="457200" algn="l"/>
              </a:tabLst>
              <a:defRPr/>
            </a:pPr>
            <a:endParaRPr lang="en-US" sz="2800" dirty="0">
              <a:latin typeface="+mn-lt"/>
              <a:ea typeface="Calibri"/>
              <a:cs typeface="Times New Roman"/>
            </a:endParaRPr>
          </a:p>
          <a:p>
            <a:pPr eaLnBrk="1" hangingPunct="1">
              <a:lnSpc>
                <a:spcPct val="115000"/>
              </a:lnSpc>
              <a:spcAft>
                <a:spcPts val="1000"/>
              </a:spcAft>
              <a:tabLst>
                <a:tab pos="457200" algn="l"/>
              </a:tabLst>
              <a:defRPr/>
            </a:pPr>
            <a:r>
              <a:rPr lang="en-US" sz="2800" dirty="0">
                <a:latin typeface="+mn-lt"/>
                <a:ea typeface="Calibri"/>
                <a:cs typeface="Times New Roman"/>
              </a:rPr>
              <a:t>Of the 7,495 students who enrolled to our courses in 2019/20 </a:t>
            </a:r>
            <a:r>
              <a:rPr lang="en-GB" altLang="en-US" sz="2800" dirty="0">
                <a:latin typeface="Arial" charset="0"/>
                <a:ea typeface="+mn-ea"/>
              </a:rPr>
              <a:t>633 completed PLSPs</a:t>
            </a:r>
          </a:p>
          <a:p>
            <a:pPr eaLnBrk="1" hangingPunct="1">
              <a:defRPr/>
            </a:pPr>
            <a:endParaRPr lang="en-GB" altLang="en-US" sz="2100" dirty="0">
              <a:latin typeface="Arial" charset="0"/>
              <a:ea typeface="+mn-ea"/>
            </a:endParaRPr>
          </a:p>
          <a:p>
            <a:pPr eaLnBrk="1" hangingPunct="1">
              <a:defRPr/>
            </a:pPr>
            <a:endParaRPr lang="en-GB" altLang="en-US" sz="2100" dirty="0">
              <a:latin typeface="Arial" charset="0"/>
              <a:ea typeface="+mn-ea"/>
            </a:endParaRPr>
          </a:p>
          <a:p>
            <a:pPr eaLnBrk="1" hangingPunct="1">
              <a:defRPr/>
            </a:pPr>
            <a:endParaRPr lang="en-GB" altLang="en-US" sz="2100" dirty="0">
              <a:latin typeface="Arial" charset="0"/>
              <a:ea typeface="+mn-ea"/>
            </a:endParaRPr>
          </a:p>
          <a:p>
            <a:pPr eaLnBrk="1" hangingPunct="1">
              <a:defRPr/>
            </a:pPr>
            <a:endParaRPr lang="en-GB" altLang="en-US" sz="2100" dirty="0">
              <a:latin typeface="Arial" charset="0"/>
              <a:ea typeface="+mn-ea"/>
            </a:endParaRPr>
          </a:p>
          <a:p>
            <a:pPr eaLnBrk="1" hangingPunct="1">
              <a:defRPr/>
            </a:pPr>
            <a:endParaRPr lang="en-GB" altLang="en-US" sz="2100" dirty="0">
              <a:latin typeface="Arial" charset="0"/>
              <a:ea typeface="+mn-ea"/>
            </a:endParaRPr>
          </a:p>
        </p:txBody>
      </p:sp>
    </p:spTree>
    <p:extLst>
      <p:ext uri="{BB962C8B-B14F-4D97-AF65-F5344CB8AC3E}">
        <p14:creationId xmlns:p14="http://schemas.microsoft.com/office/powerpoint/2010/main" val="3004082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a:extLst>
              <a:ext uri="{FF2B5EF4-FFF2-40B4-BE49-F238E27FC236}">
                <a16:creationId xmlns:a16="http://schemas.microsoft.com/office/drawing/2014/main" id="{AE9D8CAF-FB8F-4690-BCDA-D3EF6AEC4A1F}"/>
              </a:ext>
            </a:extLst>
          </p:cNvPr>
          <p:cNvSpPr>
            <a:spLocks noChangeArrowheads="1"/>
          </p:cNvSpPr>
          <p:nvPr/>
        </p:nvSpPr>
        <p:spPr bwMode="auto">
          <a:xfrm>
            <a:off x="0" y="0"/>
            <a:ext cx="9144000" cy="1104900"/>
          </a:xfrm>
          <a:prstGeom prst="rect">
            <a:avLst/>
          </a:prstGeom>
          <a:solidFill>
            <a:srgbClr val="B5121B"/>
          </a:solidFill>
          <a:ln w="12700">
            <a:noFill/>
            <a:miter lim="800000"/>
            <a:headEnd/>
            <a:tailEnd/>
          </a:ln>
        </p:spPr>
        <p:txBody>
          <a:bodyPr lIns="90488" tIns="44450" rIns="90488" bIns="44450" anchor="ctr"/>
          <a:lstStyle/>
          <a:p>
            <a:pPr marL="265113" eaLnBrk="1" hangingPunct="1">
              <a:defRPr/>
            </a:pPr>
            <a:r>
              <a:rPr lang="en-GB" sz="4000" b="1" dirty="0">
                <a:solidFill>
                  <a:schemeClr val="bg1"/>
                </a:solidFill>
                <a:latin typeface="+mj-lt"/>
                <a:ea typeface="+mn-ea"/>
              </a:rPr>
              <a:t>Who are our college community?</a:t>
            </a:r>
          </a:p>
        </p:txBody>
      </p:sp>
      <p:sp>
        <p:nvSpPr>
          <p:cNvPr id="3075" name="Rectangle 5">
            <a:extLst>
              <a:ext uri="{FF2B5EF4-FFF2-40B4-BE49-F238E27FC236}">
                <a16:creationId xmlns:a16="http://schemas.microsoft.com/office/drawing/2014/main" id="{EC41E35D-4EEA-4886-83E3-7DE9F6CB80B0}"/>
              </a:ext>
            </a:extLst>
          </p:cNvPr>
          <p:cNvSpPr>
            <a:spLocks noChangeArrowheads="1"/>
          </p:cNvSpPr>
          <p:nvPr/>
        </p:nvSpPr>
        <p:spPr bwMode="auto">
          <a:xfrm>
            <a:off x="622300" y="1557338"/>
            <a:ext cx="7837488" cy="576262"/>
          </a:xfrm>
          <a:prstGeom prst="rect">
            <a:avLst/>
          </a:prstGeom>
          <a:noFill/>
          <a:ln w="12700">
            <a:noFill/>
            <a:miter lim="800000"/>
            <a:headEnd/>
            <a:tailEnd/>
          </a:ln>
        </p:spPr>
        <p:txBody>
          <a:bodyPr lIns="90488" tIns="44450" rIns="90488" bIns="44450"/>
          <a:lstStyle/>
          <a:p>
            <a:pPr eaLnBrk="1" hangingPunct="1">
              <a:lnSpc>
                <a:spcPct val="80000"/>
              </a:lnSpc>
              <a:spcBef>
                <a:spcPct val="20000"/>
              </a:spcBef>
              <a:defRPr/>
            </a:pPr>
            <a:endParaRPr lang="en-GB" sz="3200" b="1" dirty="0">
              <a:solidFill>
                <a:srgbClr val="B5121B"/>
              </a:solidFill>
              <a:latin typeface="+mj-lt"/>
              <a:ea typeface="+mn-ea"/>
            </a:endParaRPr>
          </a:p>
          <a:p>
            <a:pPr eaLnBrk="1" hangingPunct="1">
              <a:lnSpc>
                <a:spcPct val="130000"/>
              </a:lnSpc>
              <a:spcBef>
                <a:spcPct val="40000"/>
              </a:spcBef>
              <a:buClr>
                <a:srgbClr val="B5111B"/>
              </a:buClr>
              <a:buFont typeface="Wingdings" pitchFamily="2" charset="2"/>
              <a:buNone/>
              <a:defRPr/>
            </a:pPr>
            <a:endParaRPr lang="en-GB" sz="2000" dirty="0">
              <a:solidFill>
                <a:srgbClr val="B5121B"/>
              </a:solidFill>
              <a:latin typeface="Myriad Pro" pitchFamily="34" charset="0"/>
              <a:ea typeface="+mn-ea"/>
            </a:endParaRPr>
          </a:p>
        </p:txBody>
      </p:sp>
      <p:sp>
        <p:nvSpPr>
          <p:cNvPr id="3076" name="Text Box 6">
            <a:extLst>
              <a:ext uri="{FF2B5EF4-FFF2-40B4-BE49-F238E27FC236}">
                <a16:creationId xmlns:a16="http://schemas.microsoft.com/office/drawing/2014/main" id="{37DE135A-9452-42A7-B160-ABA09D302A38}"/>
              </a:ext>
            </a:extLst>
          </p:cNvPr>
          <p:cNvSpPr txBox="1">
            <a:spLocks noChangeArrowheads="1"/>
          </p:cNvSpPr>
          <p:nvPr/>
        </p:nvSpPr>
        <p:spPr bwMode="auto">
          <a:xfrm>
            <a:off x="611188" y="2708275"/>
            <a:ext cx="7705725" cy="938213"/>
          </a:xfrm>
          <a:prstGeom prst="rect">
            <a:avLst/>
          </a:prstGeom>
          <a:noFill/>
          <a:ln w="9525">
            <a:noFill/>
            <a:miter lim="800000"/>
            <a:headEnd/>
            <a:tailEnd/>
          </a:ln>
        </p:spPr>
        <p:txBody>
          <a:bodyPr>
            <a:spAutoFit/>
          </a:bodyPr>
          <a:lstStyle/>
          <a:p>
            <a:pPr eaLnBrk="1" hangingPunct="1">
              <a:buClr>
                <a:srgbClr val="B5121B"/>
              </a:buClr>
              <a:defRPr/>
            </a:pPr>
            <a:endParaRPr lang="en-GB" sz="2800" dirty="0">
              <a:latin typeface="+mj-lt"/>
              <a:ea typeface="+mn-ea"/>
            </a:endParaRPr>
          </a:p>
          <a:p>
            <a:pPr marL="357188" indent="-357188" eaLnBrk="1" hangingPunct="1">
              <a:spcBef>
                <a:spcPct val="50000"/>
              </a:spcBef>
              <a:buClr>
                <a:srgbClr val="B5111B"/>
              </a:buClr>
              <a:buFont typeface="Wingdings" pitchFamily="2" charset="2"/>
              <a:buChar char="§"/>
              <a:defRPr/>
            </a:pPr>
            <a:endParaRPr lang="en-GB" dirty="0">
              <a:latin typeface="Myriad Pro" pitchFamily="34" charset="0"/>
              <a:ea typeface="+mn-ea"/>
            </a:endParaRPr>
          </a:p>
        </p:txBody>
      </p:sp>
      <p:sp>
        <p:nvSpPr>
          <p:cNvPr id="3077" name="Rectangle 7">
            <a:extLst>
              <a:ext uri="{FF2B5EF4-FFF2-40B4-BE49-F238E27FC236}">
                <a16:creationId xmlns:a16="http://schemas.microsoft.com/office/drawing/2014/main" id="{043B44F8-AD61-4118-B7B7-0CBA02DB0439}"/>
              </a:ext>
            </a:extLst>
          </p:cNvPr>
          <p:cNvSpPr>
            <a:spLocks noChangeArrowheads="1"/>
          </p:cNvSpPr>
          <p:nvPr/>
        </p:nvSpPr>
        <p:spPr bwMode="auto">
          <a:xfrm>
            <a:off x="652462" y="1220787"/>
            <a:ext cx="7777163" cy="5637213"/>
          </a:xfrm>
          <a:prstGeom prst="rect">
            <a:avLst/>
          </a:prstGeom>
          <a:noFill/>
          <a:ln w="12700">
            <a:noFill/>
            <a:miter lim="800000"/>
            <a:headEnd/>
            <a:tailEnd/>
          </a:ln>
        </p:spPr>
        <p:txBody>
          <a:bodyPr lIns="90488" tIns="44450" rIns="90488" bIns="44450"/>
          <a:lstStyle/>
          <a:p>
            <a:pPr eaLnBrk="1" hangingPunct="1">
              <a:lnSpc>
                <a:spcPct val="115000"/>
              </a:lnSpc>
              <a:spcAft>
                <a:spcPts val="1000"/>
              </a:spcAft>
              <a:tabLst>
                <a:tab pos="457200" algn="l"/>
              </a:tabLst>
              <a:defRPr/>
            </a:pPr>
            <a:r>
              <a:rPr lang="en-US" sz="2800" dirty="0">
                <a:latin typeface="+mn-lt"/>
                <a:ea typeface="Calibri"/>
                <a:cs typeface="Times New Roman"/>
              </a:rPr>
              <a:t>1. All staff of whom:</a:t>
            </a:r>
          </a:p>
          <a:p>
            <a:pPr marL="342900" indent="-342900" eaLnBrk="1" hangingPunct="1">
              <a:lnSpc>
                <a:spcPct val="115000"/>
              </a:lnSpc>
              <a:spcAft>
                <a:spcPts val="1000"/>
              </a:spcAft>
              <a:buFont typeface="Arial"/>
              <a:buChar char="•"/>
              <a:tabLst>
                <a:tab pos="457200" algn="l"/>
              </a:tabLst>
              <a:defRPr/>
            </a:pPr>
            <a:r>
              <a:rPr lang="en-US" sz="2100" dirty="0">
                <a:latin typeface="+mn-lt"/>
                <a:ea typeface="Calibri"/>
                <a:cs typeface="Times New Roman"/>
              </a:rPr>
              <a:t>59% are women and 41% are men</a:t>
            </a:r>
          </a:p>
          <a:p>
            <a:pPr marL="342900" indent="-342900" eaLnBrk="1" hangingPunct="1">
              <a:lnSpc>
                <a:spcPct val="115000"/>
              </a:lnSpc>
              <a:spcAft>
                <a:spcPts val="1000"/>
              </a:spcAft>
              <a:buFont typeface="Arial"/>
              <a:buChar char="•"/>
              <a:tabLst>
                <a:tab pos="457200" algn="l"/>
              </a:tabLst>
              <a:defRPr/>
            </a:pPr>
            <a:r>
              <a:rPr lang="en-US" sz="2100" dirty="0">
                <a:latin typeface="+mn-lt"/>
                <a:ea typeface="Calibri"/>
                <a:cs typeface="Times New Roman"/>
              </a:rPr>
              <a:t>5% disclosed a disability</a:t>
            </a:r>
          </a:p>
          <a:p>
            <a:pPr marL="342900" indent="-342900" eaLnBrk="1" hangingPunct="1">
              <a:lnSpc>
                <a:spcPct val="115000"/>
              </a:lnSpc>
              <a:spcAft>
                <a:spcPts val="1000"/>
              </a:spcAft>
              <a:buFont typeface="Arial"/>
              <a:buChar char="•"/>
              <a:tabLst>
                <a:tab pos="457200" algn="l"/>
              </a:tabLst>
              <a:defRPr/>
            </a:pPr>
            <a:r>
              <a:rPr lang="en-GB" sz="2100" dirty="0"/>
              <a:t>65.5% are 41-65 years old, 27.8% are 40 years and under and 7% are over 65 years old</a:t>
            </a:r>
          </a:p>
          <a:p>
            <a:pPr marL="342900" indent="-342900" eaLnBrk="1" hangingPunct="1">
              <a:lnSpc>
                <a:spcPct val="115000"/>
              </a:lnSpc>
              <a:spcAft>
                <a:spcPts val="1000"/>
              </a:spcAft>
              <a:buFont typeface="Arial"/>
              <a:buChar char="•"/>
              <a:tabLst>
                <a:tab pos="457200" algn="l"/>
              </a:tabLst>
              <a:defRPr/>
            </a:pPr>
            <a:r>
              <a:rPr lang="en-GB" sz="2100" dirty="0"/>
              <a:t>42% are married/civil partnership, 19% are single, widowed or separated and 8% are cohabiting</a:t>
            </a:r>
          </a:p>
          <a:p>
            <a:pPr marL="342900" indent="-342900" eaLnBrk="1" hangingPunct="1">
              <a:lnSpc>
                <a:spcPct val="115000"/>
              </a:lnSpc>
              <a:spcAft>
                <a:spcPts val="1000"/>
              </a:spcAft>
              <a:buFont typeface="Arial"/>
              <a:buChar char="•"/>
              <a:tabLst>
                <a:tab pos="457200" algn="l"/>
              </a:tabLst>
              <a:defRPr/>
            </a:pPr>
            <a:r>
              <a:rPr lang="en-US" sz="2100" dirty="0">
                <a:latin typeface="+mn-lt"/>
                <a:ea typeface="Calibri"/>
                <a:cs typeface="Times New Roman"/>
              </a:rPr>
              <a:t>92% are “white and 2% are non-white “ethnic minorities”</a:t>
            </a:r>
            <a:endParaRPr lang="en-GB" sz="2100" dirty="0">
              <a:latin typeface="+mn-lt"/>
              <a:ea typeface="Calibri"/>
              <a:cs typeface="Times New Roman"/>
            </a:endParaRPr>
          </a:p>
          <a:p>
            <a:pPr marL="342900" indent="-342900" eaLnBrk="1" hangingPunct="1">
              <a:lnSpc>
                <a:spcPct val="115000"/>
              </a:lnSpc>
              <a:spcAft>
                <a:spcPts val="1000"/>
              </a:spcAft>
              <a:buFont typeface="Arial"/>
              <a:buChar char="•"/>
              <a:tabLst>
                <a:tab pos="457200" algn="l"/>
              </a:tabLst>
              <a:defRPr/>
            </a:pPr>
            <a:r>
              <a:rPr lang="en-US" sz="2100" dirty="0">
                <a:latin typeface="+mn-lt"/>
                <a:ea typeface="Calibri"/>
                <a:cs typeface="Times New Roman"/>
              </a:rPr>
              <a:t>49% are heterosexual/straight and 2% are “gay” or “bisexual” </a:t>
            </a:r>
          </a:p>
          <a:p>
            <a:pPr marL="342900" indent="-342900" eaLnBrk="1" hangingPunct="1">
              <a:lnSpc>
                <a:spcPct val="115000"/>
              </a:lnSpc>
              <a:spcAft>
                <a:spcPts val="1000"/>
              </a:spcAft>
              <a:buFont typeface="Arial"/>
              <a:buChar char="•"/>
              <a:tabLst>
                <a:tab pos="457200" algn="l"/>
              </a:tabLst>
              <a:defRPr/>
            </a:pPr>
            <a:r>
              <a:rPr lang="en-US" sz="2100" dirty="0">
                <a:latin typeface="+mn-lt"/>
                <a:ea typeface="Calibri"/>
                <a:cs typeface="Times New Roman"/>
              </a:rPr>
              <a:t>1% have undergone gender reassignment</a:t>
            </a:r>
            <a:endParaRPr lang="en-GB" sz="2100" dirty="0">
              <a:latin typeface="+mn-lt"/>
              <a:ea typeface="Calibri"/>
              <a:cs typeface="Times New Roman"/>
            </a:endParaRPr>
          </a:p>
          <a:p>
            <a:pPr eaLnBrk="1" hangingPunct="1">
              <a:defRPr/>
            </a:pPr>
            <a:endParaRPr lang="en-GB" altLang="en-US" sz="2100" dirty="0">
              <a:latin typeface="Arial" charset="0"/>
              <a:ea typeface="+mn-ea"/>
            </a:endParaRPr>
          </a:p>
          <a:p>
            <a:pPr eaLnBrk="1" hangingPunct="1">
              <a:defRPr/>
            </a:pPr>
            <a:endParaRPr lang="en-GB" altLang="en-US" sz="2100" dirty="0">
              <a:latin typeface="Arial" charset="0"/>
              <a:ea typeface="+mn-ea"/>
            </a:endParaRPr>
          </a:p>
          <a:p>
            <a:pPr eaLnBrk="1" hangingPunct="1">
              <a:defRPr/>
            </a:pPr>
            <a:endParaRPr lang="en-GB" altLang="en-US" sz="2100" dirty="0">
              <a:latin typeface="Arial" charset="0"/>
              <a:ea typeface="+mn-ea"/>
            </a:endParaRPr>
          </a:p>
          <a:p>
            <a:pPr eaLnBrk="1" hangingPunct="1">
              <a:defRPr/>
            </a:pPr>
            <a:endParaRPr lang="en-GB" altLang="en-US" sz="2100" dirty="0">
              <a:latin typeface="Arial" charset="0"/>
              <a:ea typeface="+mn-ea"/>
            </a:endParaRPr>
          </a:p>
          <a:p>
            <a:pPr eaLnBrk="1" hangingPunct="1">
              <a:defRPr/>
            </a:pPr>
            <a:endParaRPr lang="en-GB" altLang="en-US" sz="2100" dirty="0">
              <a:latin typeface="Arial" charset="0"/>
              <a:ea typeface="+mn-ea"/>
            </a:endParaRPr>
          </a:p>
        </p:txBody>
      </p:sp>
    </p:spTree>
    <p:extLst>
      <p:ext uri="{BB962C8B-B14F-4D97-AF65-F5344CB8AC3E}">
        <p14:creationId xmlns:p14="http://schemas.microsoft.com/office/powerpoint/2010/main" val="26509777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a:extLst>
              <a:ext uri="{FF2B5EF4-FFF2-40B4-BE49-F238E27FC236}">
                <a16:creationId xmlns:a16="http://schemas.microsoft.com/office/drawing/2014/main" id="{2FB0BFC6-CA29-4AE4-8E4F-22E53ED48532}"/>
              </a:ext>
            </a:extLst>
          </p:cNvPr>
          <p:cNvSpPr>
            <a:spLocks noChangeArrowheads="1"/>
          </p:cNvSpPr>
          <p:nvPr/>
        </p:nvSpPr>
        <p:spPr bwMode="auto">
          <a:xfrm>
            <a:off x="0" y="0"/>
            <a:ext cx="9144000" cy="1104900"/>
          </a:xfrm>
          <a:prstGeom prst="rect">
            <a:avLst/>
          </a:prstGeom>
          <a:solidFill>
            <a:srgbClr val="B5121B"/>
          </a:solidFill>
          <a:ln w="12700">
            <a:noFill/>
            <a:miter lim="800000"/>
            <a:headEnd/>
            <a:tailEnd/>
          </a:ln>
        </p:spPr>
        <p:txBody>
          <a:bodyPr lIns="90488" tIns="44450" rIns="90488" bIns="44450" anchor="ctr"/>
          <a:lstStyle/>
          <a:p>
            <a:pPr marL="265113" eaLnBrk="1" hangingPunct="1">
              <a:defRPr/>
            </a:pPr>
            <a:r>
              <a:rPr lang="en-GB" sz="4000" b="1" dirty="0">
                <a:solidFill>
                  <a:schemeClr val="bg1"/>
                </a:solidFill>
                <a:latin typeface="+mj-lt"/>
                <a:ea typeface="+mn-ea"/>
              </a:rPr>
              <a:t>How do we know this?</a:t>
            </a:r>
          </a:p>
        </p:txBody>
      </p:sp>
      <p:sp>
        <p:nvSpPr>
          <p:cNvPr id="3075" name="Rectangle 5">
            <a:extLst>
              <a:ext uri="{FF2B5EF4-FFF2-40B4-BE49-F238E27FC236}">
                <a16:creationId xmlns:a16="http://schemas.microsoft.com/office/drawing/2014/main" id="{5F550C8A-A0F1-4919-9628-0BF889C93D59}"/>
              </a:ext>
            </a:extLst>
          </p:cNvPr>
          <p:cNvSpPr>
            <a:spLocks noChangeArrowheads="1"/>
          </p:cNvSpPr>
          <p:nvPr/>
        </p:nvSpPr>
        <p:spPr bwMode="auto">
          <a:xfrm>
            <a:off x="622300" y="1557338"/>
            <a:ext cx="7837488" cy="576262"/>
          </a:xfrm>
          <a:prstGeom prst="rect">
            <a:avLst/>
          </a:prstGeom>
          <a:noFill/>
          <a:ln w="12700">
            <a:noFill/>
            <a:miter lim="800000"/>
            <a:headEnd/>
            <a:tailEnd/>
          </a:ln>
        </p:spPr>
        <p:txBody>
          <a:bodyPr lIns="90488" tIns="44450" rIns="90488" bIns="44450"/>
          <a:lstStyle/>
          <a:p>
            <a:pPr eaLnBrk="1" hangingPunct="1">
              <a:lnSpc>
                <a:spcPct val="80000"/>
              </a:lnSpc>
              <a:spcBef>
                <a:spcPct val="20000"/>
              </a:spcBef>
              <a:defRPr/>
            </a:pPr>
            <a:endParaRPr lang="en-GB" sz="3200" b="1" dirty="0">
              <a:solidFill>
                <a:srgbClr val="B5121B"/>
              </a:solidFill>
              <a:latin typeface="+mj-lt"/>
              <a:ea typeface="+mn-ea"/>
            </a:endParaRPr>
          </a:p>
          <a:p>
            <a:pPr eaLnBrk="1" hangingPunct="1">
              <a:lnSpc>
                <a:spcPct val="130000"/>
              </a:lnSpc>
              <a:spcBef>
                <a:spcPct val="40000"/>
              </a:spcBef>
              <a:buClr>
                <a:srgbClr val="B5111B"/>
              </a:buClr>
              <a:buFont typeface="Wingdings" pitchFamily="2" charset="2"/>
              <a:buNone/>
              <a:defRPr/>
            </a:pPr>
            <a:endParaRPr lang="en-GB" sz="2000" dirty="0">
              <a:solidFill>
                <a:srgbClr val="B5121B"/>
              </a:solidFill>
              <a:latin typeface="Myriad Pro" pitchFamily="34" charset="0"/>
              <a:ea typeface="+mn-ea"/>
            </a:endParaRPr>
          </a:p>
        </p:txBody>
      </p:sp>
      <p:sp>
        <p:nvSpPr>
          <p:cNvPr id="3076" name="Text Box 6">
            <a:extLst>
              <a:ext uri="{FF2B5EF4-FFF2-40B4-BE49-F238E27FC236}">
                <a16:creationId xmlns:a16="http://schemas.microsoft.com/office/drawing/2014/main" id="{8A0A7485-60E8-4DBA-AE66-835326374553}"/>
              </a:ext>
            </a:extLst>
          </p:cNvPr>
          <p:cNvSpPr txBox="1">
            <a:spLocks noChangeArrowheads="1"/>
          </p:cNvSpPr>
          <p:nvPr/>
        </p:nvSpPr>
        <p:spPr bwMode="auto">
          <a:xfrm>
            <a:off x="611188" y="2708275"/>
            <a:ext cx="7705725" cy="938213"/>
          </a:xfrm>
          <a:prstGeom prst="rect">
            <a:avLst/>
          </a:prstGeom>
          <a:noFill/>
          <a:ln w="9525">
            <a:noFill/>
            <a:miter lim="800000"/>
            <a:headEnd/>
            <a:tailEnd/>
          </a:ln>
        </p:spPr>
        <p:txBody>
          <a:bodyPr>
            <a:spAutoFit/>
          </a:bodyPr>
          <a:lstStyle/>
          <a:p>
            <a:pPr eaLnBrk="1" hangingPunct="1">
              <a:buClr>
                <a:srgbClr val="B5121B"/>
              </a:buClr>
              <a:defRPr/>
            </a:pPr>
            <a:endParaRPr lang="en-GB" sz="2800" dirty="0">
              <a:latin typeface="+mj-lt"/>
              <a:ea typeface="+mn-ea"/>
            </a:endParaRPr>
          </a:p>
          <a:p>
            <a:pPr marL="357188" indent="-357188" eaLnBrk="1" hangingPunct="1">
              <a:spcBef>
                <a:spcPct val="50000"/>
              </a:spcBef>
              <a:buClr>
                <a:srgbClr val="B5111B"/>
              </a:buClr>
              <a:buFont typeface="Wingdings" pitchFamily="2" charset="2"/>
              <a:buChar char="§"/>
              <a:defRPr/>
            </a:pPr>
            <a:endParaRPr lang="en-GB" dirty="0">
              <a:latin typeface="Myriad Pro" pitchFamily="34" charset="0"/>
              <a:ea typeface="+mn-ea"/>
            </a:endParaRPr>
          </a:p>
        </p:txBody>
      </p:sp>
      <p:sp>
        <p:nvSpPr>
          <p:cNvPr id="3077" name="Rectangle 7">
            <a:extLst>
              <a:ext uri="{FF2B5EF4-FFF2-40B4-BE49-F238E27FC236}">
                <a16:creationId xmlns:a16="http://schemas.microsoft.com/office/drawing/2014/main" id="{C2F39921-0269-4B85-A039-18504309EA20}"/>
              </a:ext>
            </a:extLst>
          </p:cNvPr>
          <p:cNvSpPr>
            <a:spLocks noChangeArrowheads="1"/>
          </p:cNvSpPr>
          <p:nvPr/>
        </p:nvSpPr>
        <p:spPr bwMode="auto">
          <a:xfrm>
            <a:off x="684213" y="1331913"/>
            <a:ext cx="7775575" cy="4629150"/>
          </a:xfrm>
          <a:prstGeom prst="rect">
            <a:avLst/>
          </a:prstGeom>
          <a:noFill/>
          <a:ln w="12700">
            <a:noFill/>
            <a:miter lim="800000"/>
            <a:headEnd/>
            <a:tailEnd/>
          </a:ln>
        </p:spPr>
        <p:txBody>
          <a:bodyPr lIns="90488" tIns="44450" rIns="90488" bIns="44450"/>
          <a:lstStyle/>
          <a:p>
            <a:pPr eaLnBrk="1" hangingPunct="1">
              <a:spcAft>
                <a:spcPts val="1000"/>
              </a:spcAft>
              <a:defRPr/>
            </a:pPr>
            <a:endParaRPr lang="en-GB" sz="2800" dirty="0">
              <a:latin typeface="+mn-lt"/>
              <a:ea typeface="Calibri"/>
              <a:cs typeface="Times New Roman"/>
            </a:endParaRPr>
          </a:p>
          <a:p>
            <a:pPr eaLnBrk="1" hangingPunct="1">
              <a:spcAft>
                <a:spcPts val="1000"/>
              </a:spcAft>
              <a:defRPr/>
            </a:pPr>
            <a:r>
              <a:rPr lang="en-GB" sz="2800" dirty="0">
                <a:latin typeface="+mn-lt"/>
                <a:ea typeface="Calibri"/>
                <a:cs typeface="Times New Roman"/>
              </a:rPr>
              <a:t>Protected characteristics information is gathered through equality monitoring on </a:t>
            </a:r>
          </a:p>
          <a:p>
            <a:pPr eaLnBrk="1" hangingPunct="1">
              <a:spcAft>
                <a:spcPts val="1000"/>
              </a:spcAft>
              <a:defRPr/>
            </a:pPr>
            <a:r>
              <a:rPr lang="en-GB" sz="2800" dirty="0">
                <a:latin typeface="+mn-lt"/>
                <a:ea typeface="Calibri"/>
                <a:cs typeface="Times New Roman"/>
              </a:rPr>
              <a:t>the application and Enrolment processes, and </a:t>
            </a:r>
          </a:p>
          <a:p>
            <a:pPr eaLnBrk="1" hangingPunct="1">
              <a:spcAft>
                <a:spcPts val="1000"/>
              </a:spcAft>
              <a:defRPr/>
            </a:pPr>
            <a:r>
              <a:rPr lang="en-GB" sz="2800" dirty="0">
                <a:latin typeface="+mn-lt"/>
                <a:ea typeface="Calibri"/>
                <a:cs typeface="Times New Roman"/>
              </a:rPr>
              <a:t>from HR data systems.</a:t>
            </a:r>
          </a:p>
          <a:p>
            <a:pPr eaLnBrk="1" hangingPunct="1">
              <a:defRPr/>
            </a:pPr>
            <a:endParaRPr lang="en-GB" altLang="en-US" sz="2800" dirty="0">
              <a:latin typeface="Arial" charset="0"/>
              <a:ea typeface="+mn-ea"/>
            </a:endParaRPr>
          </a:p>
          <a:p>
            <a:pPr eaLnBrk="1" hangingPunct="1">
              <a:defRPr/>
            </a:pPr>
            <a:endParaRPr lang="en-GB" altLang="en-US" sz="2800" dirty="0">
              <a:latin typeface="Arial" charset="0"/>
              <a:ea typeface="+mn-ea"/>
            </a:endParaRPr>
          </a:p>
          <a:p>
            <a:pPr eaLnBrk="1" hangingPunct="1">
              <a:defRPr/>
            </a:pPr>
            <a:endParaRPr lang="en-GB" altLang="en-US" sz="2800" dirty="0">
              <a:latin typeface="Arial" charset="0"/>
              <a:ea typeface="+mn-ea"/>
            </a:endParaRPr>
          </a:p>
          <a:p>
            <a:pPr eaLnBrk="1" hangingPunct="1">
              <a:defRPr/>
            </a:pPr>
            <a:endParaRPr lang="en-GB" altLang="en-US" sz="2800" dirty="0">
              <a:latin typeface="Arial" charset="0"/>
              <a:ea typeface="+mn-ea"/>
            </a:endParaRPr>
          </a:p>
          <a:p>
            <a:pPr eaLnBrk="1" hangingPunct="1">
              <a:defRPr/>
            </a:pPr>
            <a:endParaRPr lang="en-GB" altLang="en-US" sz="2800" dirty="0">
              <a:latin typeface="Arial" charset="0"/>
              <a:ea typeface="+mn-ea"/>
            </a:endParaRPr>
          </a:p>
          <a:p>
            <a:pPr eaLnBrk="1" hangingPunct="1">
              <a:defRPr/>
            </a:pPr>
            <a:endParaRPr lang="en-GB" altLang="en-US" sz="2800" dirty="0">
              <a:latin typeface="Arial" charset="0"/>
              <a:ea typeface="+mn-ea"/>
            </a:endParaRPr>
          </a:p>
          <a:p>
            <a:pPr eaLnBrk="1" hangingPunct="1">
              <a:defRPr/>
            </a:pPr>
            <a:endParaRPr lang="en-GB" altLang="en-US" sz="2800" dirty="0">
              <a:latin typeface="Arial" charset="0"/>
              <a:ea typeface="+mn-ea"/>
            </a:endParaRPr>
          </a:p>
          <a:p>
            <a:pPr eaLnBrk="1" hangingPunct="1">
              <a:defRPr/>
            </a:pPr>
            <a:endParaRPr lang="en-GB" altLang="en-US" sz="2800" dirty="0">
              <a:latin typeface="Arial" charset="0"/>
              <a:ea typeface="+mn-ea"/>
            </a:endParaRPr>
          </a:p>
          <a:p>
            <a:pPr eaLnBrk="1" hangingPunct="1">
              <a:defRPr/>
            </a:pPr>
            <a:endParaRPr lang="en-GB" altLang="en-US" sz="2800" dirty="0">
              <a:latin typeface="Arial" charset="0"/>
              <a:ea typeface="+mn-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a:extLst>
              <a:ext uri="{FF2B5EF4-FFF2-40B4-BE49-F238E27FC236}">
                <a16:creationId xmlns:a16="http://schemas.microsoft.com/office/drawing/2014/main" id="{E8A7C1B7-9C3E-4105-8741-E20276B4D093}"/>
              </a:ext>
            </a:extLst>
          </p:cNvPr>
          <p:cNvSpPr>
            <a:spLocks noChangeArrowheads="1"/>
          </p:cNvSpPr>
          <p:nvPr/>
        </p:nvSpPr>
        <p:spPr bwMode="auto">
          <a:xfrm>
            <a:off x="0" y="0"/>
            <a:ext cx="9144000" cy="1104900"/>
          </a:xfrm>
          <a:prstGeom prst="rect">
            <a:avLst/>
          </a:prstGeom>
          <a:solidFill>
            <a:srgbClr val="B5121B"/>
          </a:solidFill>
          <a:ln w="12700">
            <a:noFill/>
            <a:miter lim="800000"/>
            <a:headEnd/>
            <a:tailEnd/>
          </a:ln>
        </p:spPr>
        <p:txBody>
          <a:bodyPr lIns="90488" tIns="44450" rIns="90488" bIns="44450" anchor="ctr"/>
          <a:lstStyle/>
          <a:p>
            <a:pPr marL="265113" eaLnBrk="1" hangingPunct="1">
              <a:defRPr/>
            </a:pPr>
            <a:r>
              <a:rPr lang="en-GB" sz="3600" b="1" dirty="0">
                <a:solidFill>
                  <a:schemeClr val="bg1"/>
                </a:solidFill>
                <a:latin typeface="+mj-lt"/>
                <a:ea typeface="+mn-ea"/>
              </a:rPr>
              <a:t>What are the benefits of being in a diverse college community?</a:t>
            </a:r>
          </a:p>
        </p:txBody>
      </p:sp>
      <p:sp>
        <p:nvSpPr>
          <p:cNvPr id="3075" name="Rectangle 5">
            <a:extLst>
              <a:ext uri="{FF2B5EF4-FFF2-40B4-BE49-F238E27FC236}">
                <a16:creationId xmlns:a16="http://schemas.microsoft.com/office/drawing/2014/main" id="{BA431A44-B047-4EEE-92C7-009EAC160E45}"/>
              </a:ext>
            </a:extLst>
          </p:cNvPr>
          <p:cNvSpPr>
            <a:spLocks noChangeArrowheads="1"/>
          </p:cNvSpPr>
          <p:nvPr/>
        </p:nvSpPr>
        <p:spPr bwMode="auto">
          <a:xfrm>
            <a:off x="622300" y="1557338"/>
            <a:ext cx="7837488" cy="576262"/>
          </a:xfrm>
          <a:prstGeom prst="rect">
            <a:avLst/>
          </a:prstGeom>
          <a:noFill/>
          <a:ln w="12700">
            <a:noFill/>
            <a:miter lim="800000"/>
            <a:headEnd/>
            <a:tailEnd/>
          </a:ln>
        </p:spPr>
        <p:txBody>
          <a:bodyPr lIns="90488" tIns="44450" rIns="90488" bIns="44450"/>
          <a:lstStyle/>
          <a:p>
            <a:pPr eaLnBrk="1" hangingPunct="1">
              <a:lnSpc>
                <a:spcPct val="80000"/>
              </a:lnSpc>
              <a:spcBef>
                <a:spcPct val="20000"/>
              </a:spcBef>
              <a:defRPr/>
            </a:pPr>
            <a:endParaRPr lang="en-GB" sz="3200" b="1" dirty="0">
              <a:solidFill>
                <a:srgbClr val="B5121B"/>
              </a:solidFill>
              <a:latin typeface="+mj-lt"/>
              <a:ea typeface="+mn-ea"/>
            </a:endParaRPr>
          </a:p>
          <a:p>
            <a:pPr eaLnBrk="1" hangingPunct="1">
              <a:lnSpc>
                <a:spcPct val="130000"/>
              </a:lnSpc>
              <a:spcBef>
                <a:spcPct val="40000"/>
              </a:spcBef>
              <a:buClr>
                <a:srgbClr val="B5111B"/>
              </a:buClr>
              <a:buFont typeface="Wingdings" pitchFamily="2" charset="2"/>
              <a:buNone/>
              <a:defRPr/>
            </a:pPr>
            <a:endParaRPr lang="en-GB" sz="2000" dirty="0">
              <a:solidFill>
                <a:srgbClr val="B5121B"/>
              </a:solidFill>
              <a:latin typeface="Myriad Pro" pitchFamily="34" charset="0"/>
              <a:ea typeface="+mn-ea"/>
            </a:endParaRPr>
          </a:p>
        </p:txBody>
      </p:sp>
      <p:sp>
        <p:nvSpPr>
          <p:cNvPr id="3076" name="Text Box 6">
            <a:extLst>
              <a:ext uri="{FF2B5EF4-FFF2-40B4-BE49-F238E27FC236}">
                <a16:creationId xmlns:a16="http://schemas.microsoft.com/office/drawing/2014/main" id="{79ECF88D-DC6E-4527-BB92-904EF4EF7A6C}"/>
              </a:ext>
            </a:extLst>
          </p:cNvPr>
          <p:cNvSpPr txBox="1">
            <a:spLocks noChangeArrowheads="1"/>
          </p:cNvSpPr>
          <p:nvPr/>
        </p:nvSpPr>
        <p:spPr bwMode="auto">
          <a:xfrm>
            <a:off x="611188" y="2708275"/>
            <a:ext cx="7705725" cy="938213"/>
          </a:xfrm>
          <a:prstGeom prst="rect">
            <a:avLst/>
          </a:prstGeom>
          <a:noFill/>
          <a:ln w="9525">
            <a:noFill/>
            <a:miter lim="800000"/>
            <a:headEnd/>
            <a:tailEnd/>
          </a:ln>
        </p:spPr>
        <p:txBody>
          <a:bodyPr>
            <a:spAutoFit/>
          </a:bodyPr>
          <a:lstStyle/>
          <a:p>
            <a:pPr eaLnBrk="1" hangingPunct="1">
              <a:buClr>
                <a:srgbClr val="B5121B"/>
              </a:buClr>
              <a:defRPr/>
            </a:pPr>
            <a:endParaRPr lang="en-GB" sz="2800" dirty="0">
              <a:latin typeface="+mj-lt"/>
              <a:ea typeface="+mn-ea"/>
            </a:endParaRPr>
          </a:p>
          <a:p>
            <a:pPr marL="357188" indent="-357188" eaLnBrk="1" hangingPunct="1">
              <a:spcBef>
                <a:spcPct val="50000"/>
              </a:spcBef>
              <a:buClr>
                <a:srgbClr val="B5111B"/>
              </a:buClr>
              <a:buFont typeface="Wingdings" pitchFamily="2" charset="2"/>
              <a:buChar char="§"/>
              <a:defRPr/>
            </a:pPr>
            <a:endParaRPr lang="en-GB" dirty="0">
              <a:latin typeface="Myriad Pro" pitchFamily="34" charset="0"/>
              <a:ea typeface="+mn-ea"/>
            </a:endParaRPr>
          </a:p>
        </p:txBody>
      </p:sp>
      <p:sp>
        <p:nvSpPr>
          <p:cNvPr id="25605" name="Rectangle 7">
            <a:extLst>
              <a:ext uri="{FF2B5EF4-FFF2-40B4-BE49-F238E27FC236}">
                <a16:creationId xmlns:a16="http://schemas.microsoft.com/office/drawing/2014/main" id="{4FA2E12E-0232-41DD-9AFB-1711AAD80C9B}"/>
              </a:ext>
            </a:extLst>
          </p:cNvPr>
          <p:cNvSpPr>
            <a:spLocks noChangeArrowheads="1"/>
          </p:cNvSpPr>
          <p:nvPr/>
        </p:nvSpPr>
        <p:spPr bwMode="auto">
          <a:xfrm>
            <a:off x="684213" y="1331913"/>
            <a:ext cx="7775575" cy="533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marL="457200" indent="-457200">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lnSpc>
                <a:spcPct val="115000"/>
              </a:lnSpc>
              <a:spcAft>
                <a:spcPts val="1000"/>
              </a:spcAft>
              <a:buFont typeface="Arial" panose="020B0604020202020204" pitchFamily="34" charset="0"/>
              <a:buChar char="•"/>
            </a:pPr>
            <a:r>
              <a:rPr lang="en-GB" altLang="en-US" sz="2800" dirty="0"/>
              <a:t>you get to meet and work with people from a wide variety of backgrounds and walks of life</a:t>
            </a:r>
          </a:p>
          <a:p>
            <a:pPr eaLnBrk="1" hangingPunct="1">
              <a:lnSpc>
                <a:spcPct val="115000"/>
              </a:lnSpc>
              <a:spcAft>
                <a:spcPts val="1000"/>
              </a:spcAft>
              <a:buFont typeface="Arial" panose="020B0604020202020204" pitchFamily="34" charset="0"/>
              <a:buChar char="•"/>
            </a:pPr>
            <a:r>
              <a:rPr lang="en-GB" altLang="en-US" sz="2800" dirty="0"/>
              <a:t>You learn about differences between people and how to peacefully live in a diverse society without offending anyone</a:t>
            </a:r>
          </a:p>
          <a:p>
            <a:pPr eaLnBrk="1" hangingPunct="1">
              <a:lnSpc>
                <a:spcPct val="115000"/>
              </a:lnSpc>
              <a:spcAft>
                <a:spcPts val="1000"/>
              </a:spcAft>
            </a:pPr>
            <a:endParaRPr lang="en-GB" altLang="en-US" sz="2800" dirty="0"/>
          </a:p>
          <a:p>
            <a:pPr eaLnBrk="1" hangingPunct="1">
              <a:lnSpc>
                <a:spcPct val="115000"/>
              </a:lnSpc>
              <a:spcAft>
                <a:spcPts val="1000"/>
              </a:spcAft>
              <a:buFont typeface="Arial" panose="020B0604020202020204" pitchFamily="34" charset="0"/>
              <a:buChar char="•"/>
            </a:pPr>
            <a:r>
              <a:rPr lang="en-GB" altLang="en-US" sz="2800" dirty="0"/>
              <a:t>you can develop important employability skills ……… </a:t>
            </a:r>
          </a:p>
          <a:p>
            <a:pPr eaLnBrk="1" hangingPunct="1"/>
            <a:r>
              <a:rPr lang="en-GB" altLang="en-US" sz="2800" dirty="0"/>
              <a:t>	</a:t>
            </a:r>
          </a:p>
          <a:p>
            <a:pPr eaLnBrk="1" hangingPunct="1"/>
            <a:r>
              <a:rPr lang="en-GB" altLang="en-US" sz="2800" dirty="0"/>
              <a:t>			</a:t>
            </a:r>
            <a:r>
              <a:rPr lang="en-GB" altLang="en-US" sz="1200" dirty="0"/>
              <a:t>(Source: vitae)</a:t>
            </a:r>
          </a:p>
          <a:p>
            <a:pPr eaLnBrk="1" hangingPunct="1"/>
            <a:endParaRPr lang="en-GB" altLang="en-US" sz="2800" dirty="0"/>
          </a:p>
          <a:p>
            <a:pPr eaLnBrk="1" hangingPunct="1"/>
            <a:endParaRPr lang="en-GB" altLang="en-US" sz="2800" dirty="0"/>
          </a:p>
          <a:p>
            <a:pPr eaLnBrk="1" hangingPunct="1"/>
            <a:endParaRPr lang="en-GB" altLang="en-US" sz="2800" dirty="0"/>
          </a:p>
          <a:p>
            <a:pPr eaLnBrk="1" hangingPunct="1"/>
            <a:endParaRPr lang="en-GB" altLang="en-US" sz="2800" dirty="0"/>
          </a:p>
          <a:p>
            <a:pPr eaLnBrk="1" hangingPunct="1"/>
            <a:endParaRPr lang="en-GB" altLang="en-US" sz="2800" dirty="0"/>
          </a:p>
        </p:txBody>
      </p:sp>
      <p:pic>
        <p:nvPicPr>
          <p:cNvPr id="25606" name="Picture 2">
            <a:extLst>
              <a:ext uri="{FF2B5EF4-FFF2-40B4-BE49-F238E27FC236}">
                <a16:creationId xmlns:a16="http://schemas.microsoft.com/office/drawing/2014/main" id="{AB3C30C6-8453-4E18-9A59-B434C1103C1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80712" y="2877343"/>
            <a:ext cx="3348037" cy="2246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a:extLst>
              <a:ext uri="{FF2B5EF4-FFF2-40B4-BE49-F238E27FC236}">
                <a16:creationId xmlns:a16="http://schemas.microsoft.com/office/drawing/2014/main" id="{92D1192C-46CB-4854-9AA5-9A79118F356E}"/>
              </a:ext>
            </a:extLst>
          </p:cNvPr>
          <p:cNvSpPr>
            <a:spLocks noChangeArrowheads="1"/>
          </p:cNvSpPr>
          <p:nvPr/>
        </p:nvSpPr>
        <p:spPr bwMode="auto">
          <a:xfrm>
            <a:off x="0" y="0"/>
            <a:ext cx="9144000" cy="1104900"/>
          </a:xfrm>
          <a:prstGeom prst="rect">
            <a:avLst/>
          </a:prstGeom>
          <a:solidFill>
            <a:srgbClr val="B5121B"/>
          </a:solidFill>
          <a:ln w="12700">
            <a:noFill/>
            <a:miter lim="800000"/>
            <a:headEnd/>
            <a:tailEnd/>
          </a:ln>
        </p:spPr>
        <p:txBody>
          <a:bodyPr lIns="90488" tIns="44450" rIns="90488" bIns="44450" anchor="ctr"/>
          <a:lstStyle/>
          <a:p>
            <a:pPr marL="265113" eaLnBrk="1" hangingPunct="1">
              <a:defRPr/>
            </a:pPr>
            <a:r>
              <a:rPr lang="en-GB" sz="3600" b="1" dirty="0">
                <a:solidFill>
                  <a:schemeClr val="bg1"/>
                </a:solidFill>
                <a:latin typeface="+mj-lt"/>
                <a:ea typeface="+mn-ea"/>
              </a:rPr>
              <a:t>What can you expect from the college?</a:t>
            </a:r>
          </a:p>
        </p:txBody>
      </p:sp>
      <p:sp>
        <p:nvSpPr>
          <p:cNvPr id="27651" name="Rectangle 5">
            <a:extLst>
              <a:ext uri="{FF2B5EF4-FFF2-40B4-BE49-F238E27FC236}">
                <a16:creationId xmlns:a16="http://schemas.microsoft.com/office/drawing/2014/main" id="{C586D54D-4E41-46DB-8A56-A4A6ADE5E342}"/>
              </a:ext>
            </a:extLst>
          </p:cNvPr>
          <p:cNvSpPr>
            <a:spLocks noChangeArrowheads="1"/>
          </p:cNvSpPr>
          <p:nvPr/>
        </p:nvSpPr>
        <p:spPr bwMode="auto">
          <a:xfrm>
            <a:off x="622300" y="1557338"/>
            <a:ext cx="7837488" cy="6767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marL="342900" indent="-342900">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lnSpc>
                <a:spcPct val="115000"/>
              </a:lnSpc>
              <a:buFont typeface="Symbol" panose="05050102010706020507" pitchFamily="18" charset="2"/>
              <a:buChar char=""/>
            </a:pPr>
            <a:r>
              <a:rPr lang="en-GB" altLang="en-US" sz="2400" dirty="0"/>
              <a:t>Fairness, equal opportunity, dignity and respect regardless of your background.</a:t>
            </a:r>
            <a:endParaRPr lang="en-GB" altLang="en-US" sz="2400" dirty="0">
              <a:latin typeface="Calibri" panose="020F0502020204030204" pitchFamily="34" charset="0"/>
            </a:endParaRPr>
          </a:p>
          <a:p>
            <a:pPr eaLnBrk="1" hangingPunct="1">
              <a:lnSpc>
                <a:spcPct val="115000"/>
              </a:lnSpc>
              <a:buFont typeface="Symbol" panose="05050102010706020507" pitchFamily="18" charset="2"/>
              <a:buChar char=""/>
            </a:pPr>
            <a:r>
              <a:rPr lang="en-GB" altLang="en-US" sz="2400" dirty="0"/>
              <a:t>A prompt, effective and fair response to any enquiry you might make.	</a:t>
            </a:r>
            <a:endParaRPr lang="en-GB" altLang="en-US" sz="2400" dirty="0">
              <a:latin typeface="Calibri" panose="020F0502020204030204" pitchFamily="34" charset="0"/>
            </a:endParaRPr>
          </a:p>
          <a:p>
            <a:pPr eaLnBrk="1" hangingPunct="1">
              <a:lnSpc>
                <a:spcPct val="115000"/>
              </a:lnSpc>
              <a:buFont typeface="Symbol" panose="05050102010706020507" pitchFamily="18" charset="2"/>
              <a:buChar char=""/>
            </a:pPr>
            <a:r>
              <a:rPr lang="en-GB" altLang="en-US" sz="2400" dirty="0"/>
              <a:t>A prompt and thorough investigation of any complaint you might make and a fair and timely resolution.</a:t>
            </a:r>
            <a:endParaRPr lang="en-GB" altLang="en-US" sz="2400" dirty="0">
              <a:latin typeface="Calibri" panose="020F0502020204030204" pitchFamily="34" charset="0"/>
            </a:endParaRPr>
          </a:p>
          <a:p>
            <a:pPr eaLnBrk="1" hangingPunct="1">
              <a:lnSpc>
                <a:spcPct val="115000"/>
              </a:lnSpc>
              <a:spcAft>
                <a:spcPts val="1000"/>
              </a:spcAft>
              <a:buFont typeface="Symbol" panose="05050102010706020507" pitchFamily="18" charset="2"/>
              <a:buChar char=""/>
            </a:pPr>
            <a:r>
              <a:rPr lang="en-GB" altLang="en-US" sz="2400" dirty="0"/>
              <a:t>An environment in which good relations between all people is promoted and in which diversity is recognised and valued.</a:t>
            </a:r>
            <a:endParaRPr lang="en-GB" altLang="en-US" sz="2400" dirty="0">
              <a:latin typeface="Calibri" panose="020F0502020204030204" pitchFamily="34" charset="0"/>
            </a:endParaRPr>
          </a:p>
        </p:txBody>
      </p:sp>
      <p:sp>
        <p:nvSpPr>
          <p:cNvPr id="3076" name="Text Box 6">
            <a:extLst>
              <a:ext uri="{FF2B5EF4-FFF2-40B4-BE49-F238E27FC236}">
                <a16:creationId xmlns:a16="http://schemas.microsoft.com/office/drawing/2014/main" id="{853E6DD4-5276-44C5-9BC4-8811CD24F0E5}"/>
              </a:ext>
            </a:extLst>
          </p:cNvPr>
          <p:cNvSpPr txBox="1">
            <a:spLocks noChangeArrowheads="1"/>
          </p:cNvSpPr>
          <p:nvPr/>
        </p:nvSpPr>
        <p:spPr bwMode="auto">
          <a:xfrm>
            <a:off x="611188" y="2708275"/>
            <a:ext cx="7705725" cy="938213"/>
          </a:xfrm>
          <a:prstGeom prst="rect">
            <a:avLst/>
          </a:prstGeom>
          <a:noFill/>
          <a:ln w="9525">
            <a:noFill/>
            <a:miter lim="800000"/>
            <a:headEnd/>
            <a:tailEnd/>
          </a:ln>
        </p:spPr>
        <p:txBody>
          <a:bodyPr>
            <a:spAutoFit/>
          </a:bodyPr>
          <a:lstStyle/>
          <a:p>
            <a:pPr eaLnBrk="1" hangingPunct="1">
              <a:buClr>
                <a:srgbClr val="B5121B"/>
              </a:buClr>
              <a:defRPr/>
            </a:pPr>
            <a:endParaRPr lang="en-GB" sz="2800" dirty="0">
              <a:latin typeface="+mj-lt"/>
              <a:ea typeface="+mn-ea"/>
            </a:endParaRPr>
          </a:p>
          <a:p>
            <a:pPr marL="357188" indent="-357188" eaLnBrk="1" hangingPunct="1">
              <a:spcBef>
                <a:spcPct val="50000"/>
              </a:spcBef>
              <a:buClr>
                <a:srgbClr val="B5111B"/>
              </a:buClr>
              <a:buFont typeface="Wingdings" pitchFamily="2" charset="2"/>
              <a:buChar char="§"/>
              <a:defRPr/>
            </a:pPr>
            <a:endParaRPr lang="en-GB" dirty="0">
              <a:latin typeface="Myriad Pro" pitchFamily="34" charset="0"/>
              <a:ea typeface="+mn-ea"/>
            </a:endParaRPr>
          </a:p>
        </p:txBody>
      </p:sp>
      <p:sp>
        <p:nvSpPr>
          <p:cNvPr id="27653" name="Rectangle 7">
            <a:extLst>
              <a:ext uri="{FF2B5EF4-FFF2-40B4-BE49-F238E27FC236}">
                <a16:creationId xmlns:a16="http://schemas.microsoft.com/office/drawing/2014/main" id="{4AF79A18-DF91-4E4D-AE1D-C8A63573DB43}"/>
              </a:ext>
            </a:extLst>
          </p:cNvPr>
          <p:cNvSpPr>
            <a:spLocks noChangeArrowheads="1"/>
          </p:cNvSpPr>
          <p:nvPr/>
        </p:nvSpPr>
        <p:spPr bwMode="auto">
          <a:xfrm>
            <a:off x="684213" y="1331913"/>
            <a:ext cx="7775575" cy="462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endParaRPr lang="en-GB" altLang="en-US" sz="2800"/>
          </a:p>
          <a:p>
            <a:pPr eaLnBrk="1" hangingPunct="1"/>
            <a:endParaRPr lang="en-GB" altLang="en-US" sz="28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a:extLst>
              <a:ext uri="{FF2B5EF4-FFF2-40B4-BE49-F238E27FC236}">
                <a16:creationId xmlns:a16="http://schemas.microsoft.com/office/drawing/2014/main" id="{D4F35B0B-E66A-45AB-8840-738FE8F72730}"/>
              </a:ext>
            </a:extLst>
          </p:cNvPr>
          <p:cNvSpPr>
            <a:spLocks noChangeArrowheads="1"/>
          </p:cNvSpPr>
          <p:nvPr/>
        </p:nvSpPr>
        <p:spPr bwMode="auto">
          <a:xfrm>
            <a:off x="0" y="0"/>
            <a:ext cx="9144000" cy="1104900"/>
          </a:xfrm>
          <a:prstGeom prst="rect">
            <a:avLst/>
          </a:prstGeom>
          <a:solidFill>
            <a:srgbClr val="B5121B"/>
          </a:solidFill>
          <a:ln w="12700">
            <a:noFill/>
            <a:miter lim="800000"/>
            <a:headEnd/>
            <a:tailEnd/>
          </a:ln>
        </p:spPr>
        <p:txBody>
          <a:bodyPr lIns="90488" tIns="44450" rIns="90488" bIns="44450" anchor="ctr"/>
          <a:lstStyle/>
          <a:p>
            <a:pPr marL="265113" eaLnBrk="1" hangingPunct="1">
              <a:defRPr/>
            </a:pPr>
            <a:r>
              <a:rPr lang="en-GB" sz="3600" b="1" dirty="0">
                <a:solidFill>
                  <a:schemeClr val="bg1"/>
                </a:solidFill>
                <a:latin typeface="+mj-lt"/>
                <a:ea typeface="+mn-ea"/>
              </a:rPr>
              <a:t>What do we expect from you?</a:t>
            </a:r>
          </a:p>
        </p:txBody>
      </p:sp>
      <p:sp>
        <p:nvSpPr>
          <p:cNvPr id="3075" name="Rectangle 5">
            <a:extLst>
              <a:ext uri="{FF2B5EF4-FFF2-40B4-BE49-F238E27FC236}">
                <a16:creationId xmlns:a16="http://schemas.microsoft.com/office/drawing/2014/main" id="{B6594650-03E4-48AE-983F-C9E04D8499F0}"/>
              </a:ext>
            </a:extLst>
          </p:cNvPr>
          <p:cNvSpPr>
            <a:spLocks noChangeArrowheads="1"/>
          </p:cNvSpPr>
          <p:nvPr/>
        </p:nvSpPr>
        <p:spPr bwMode="auto">
          <a:xfrm>
            <a:off x="622300" y="1557338"/>
            <a:ext cx="7837488" cy="576262"/>
          </a:xfrm>
          <a:prstGeom prst="rect">
            <a:avLst/>
          </a:prstGeom>
          <a:noFill/>
          <a:ln w="12700">
            <a:noFill/>
            <a:miter lim="800000"/>
            <a:headEnd/>
            <a:tailEnd/>
          </a:ln>
        </p:spPr>
        <p:txBody>
          <a:bodyPr lIns="90488" tIns="44450" rIns="90488" bIns="44450"/>
          <a:lstStyle/>
          <a:p>
            <a:pPr eaLnBrk="1" hangingPunct="1">
              <a:lnSpc>
                <a:spcPct val="80000"/>
              </a:lnSpc>
              <a:spcBef>
                <a:spcPct val="20000"/>
              </a:spcBef>
              <a:defRPr/>
            </a:pPr>
            <a:endParaRPr lang="en-GB" sz="3200" b="1" dirty="0">
              <a:solidFill>
                <a:srgbClr val="B5121B"/>
              </a:solidFill>
              <a:latin typeface="+mj-lt"/>
              <a:ea typeface="+mn-ea"/>
            </a:endParaRPr>
          </a:p>
          <a:p>
            <a:pPr eaLnBrk="1" hangingPunct="1">
              <a:lnSpc>
                <a:spcPct val="130000"/>
              </a:lnSpc>
              <a:spcBef>
                <a:spcPct val="40000"/>
              </a:spcBef>
              <a:buClr>
                <a:srgbClr val="B5111B"/>
              </a:buClr>
              <a:buFont typeface="Wingdings" pitchFamily="2" charset="2"/>
              <a:buNone/>
              <a:defRPr/>
            </a:pPr>
            <a:endParaRPr lang="en-GB" sz="2000" dirty="0">
              <a:solidFill>
                <a:srgbClr val="B5121B"/>
              </a:solidFill>
              <a:latin typeface="Myriad Pro" pitchFamily="34" charset="0"/>
              <a:ea typeface="+mn-ea"/>
            </a:endParaRPr>
          </a:p>
        </p:txBody>
      </p:sp>
      <p:sp>
        <p:nvSpPr>
          <p:cNvPr id="3076" name="Text Box 6">
            <a:extLst>
              <a:ext uri="{FF2B5EF4-FFF2-40B4-BE49-F238E27FC236}">
                <a16:creationId xmlns:a16="http://schemas.microsoft.com/office/drawing/2014/main" id="{08B649DD-6868-4670-9ECF-CA478F3DA06B}"/>
              </a:ext>
            </a:extLst>
          </p:cNvPr>
          <p:cNvSpPr txBox="1">
            <a:spLocks noChangeArrowheads="1"/>
          </p:cNvSpPr>
          <p:nvPr/>
        </p:nvSpPr>
        <p:spPr bwMode="auto">
          <a:xfrm>
            <a:off x="611188" y="2708275"/>
            <a:ext cx="7705725" cy="938213"/>
          </a:xfrm>
          <a:prstGeom prst="rect">
            <a:avLst/>
          </a:prstGeom>
          <a:noFill/>
          <a:ln w="9525">
            <a:noFill/>
            <a:miter lim="800000"/>
            <a:headEnd/>
            <a:tailEnd/>
          </a:ln>
        </p:spPr>
        <p:txBody>
          <a:bodyPr>
            <a:spAutoFit/>
          </a:bodyPr>
          <a:lstStyle/>
          <a:p>
            <a:pPr eaLnBrk="1" hangingPunct="1">
              <a:buClr>
                <a:srgbClr val="B5121B"/>
              </a:buClr>
              <a:defRPr/>
            </a:pPr>
            <a:endParaRPr lang="en-GB" sz="2800" dirty="0">
              <a:latin typeface="+mj-lt"/>
              <a:ea typeface="+mn-ea"/>
            </a:endParaRPr>
          </a:p>
          <a:p>
            <a:pPr marL="357188" indent="-357188" eaLnBrk="1" hangingPunct="1">
              <a:spcBef>
                <a:spcPct val="50000"/>
              </a:spcBef>
              <a:buClr>
                <a:srgbClr val="B5111B"/>
              </a:buClr>
              <a:buFont typeface="Wingdings" pitchFamily="2" charset="2"/>
              <a:buChar char="§"/>
              <a:defRPr/>
            </a:pPr>
            <a:endParaRPr lang="en-GB" dirty="0">
              <a:latin typeface="Myriad Pro" pitchFamily="34" charset="0"/>
              <a:ea typeface="+mn-ea"/>
            </a:endParaRPr>
          </a:p>
        </p:txBody>
      </p:sp>
      <p:sp>
        <p:nvSpPr>
          <p:cNvPr id="3077" name="Rectangle 7">
            <a:extLst>
              <a:ext uri="{FF2B5EF4-FFF2-40B4-BE49-F238E27FC236}">
                <a16:creationId xmlns:a16="http://schemas.microsoft.com/office/drawing/2014/main" id="{CCAB47C3-371A-4C01-BEB3-695762CF6603}"/>
              </a:ext>
            </a:extLst>
          </p:cNvPr>
          <p:cNvSpPr>
            <a:spLocks noChangeArrowheads="1"/>
          </p:cNvSpPr>
          <p:nvPr/>
        </p:nvSpPr>
        <p:spPr bwMode="auto">
          <a:xfrm>
            <a:off x="611188" y="761207"/>
            <a:ext cx="8353425" cy="4400550"/>
          </a:xfrm>
          <a:prstGeom prst="rect">
            <a:avLst/>
          </a:prstGeom>
          <a:noFill/>
          <a:ln w="12700">
            <a:noFill/>
            <a:miter lim="800000"/>
            <a:headEnd/>
            <a:tailEnd/>
          </a:ln>
        </p:spPr>
        <p:txBody>
          <a:bodyPr lIns="90488" tIns="44450" rIns="90488" bIns="44450"/>
          <a:lstStyle/>
          <a:p>
            <a:pPr eaLnBrk="1" hangingPunct="1">
              <a:lnSpc>
                <a:spcPct val="115000"/>
              </a:lnSpc>
              <a:spcAft>
                <a:spcPts val="1000"/>
              </a:spcAft>
              <a:defRPr/>
            </a:pPr>
            <a:endParaRPr lang="en-GB" sz="2800" dirty="0">
              <a:latin typeface="+mn-lt"/>
              <a:ea typeface="Calibri"/>
              <a:cs typeface="Times New Roman"/>
            </a:endParaRPr>
          </a:p>
          <a:p>
            <a:pPr marL="457200" indent="-457200" eaLnBrk="1" hangingPunct="1">
              <a:lnSpc>
                <a:spcPct val="115000"/>
              </a:lnSpc>
              <a:spcAft>
                <a:spcPts val="1000"/>
              </a:spcAft>
              <a:buFont typeface="Arial" panose="020B0604020202020204" pitchFamily="34" charset="0"/>
              <a:buChar char="•"/>
              <a:defRPr/>
            </a:pPr>
            <a:r>
              <a:rPr lang="en-GB" sz="2800" dirty="0">
                <a:latin typeface="+mn-lt"/>
                <a:ea typeface="Calibri"/>
                <a:cs typeface="Times New Roman"/>
              </a:rPr>
              <a:t>comply with student and E&amp;D policies</a:t>
            </a:r>
          </a:p>
          <a:p>
            <a:pPr marL="457200" indent="-457200" eaLnBrk="1" hangingPunct="1">
              <a:lnSpc>
                <a:spcPct val="115000"/>
              </a:lnSpc>
              <a:spcAft>
                <a:spcPts val="1000"/>
              </a:spcAft>
              <a:buFont typeface="Arial" panose="020B0604020202020204" pitchFamily="34" charset="0"/>
              <a:buChar char="•"/>
              <a:defRPr/>
            </a:pPr>
            <a:r>
              <a:rPr lang="en-GB" sz="2800" dirty="0">
                <a:latin typeface="+mn-lt"/>
                <a:ea typeface="Calibri"/>
                <a:cs typeface="Times New Roman"/>
              </a:rPr>
              <a:t>show Respect FOR everyone</a:t>
            </a:r>
          </a:p>
          <a:p>
            <a:pPr marL="457200" indent="-457200" eaLnBrk="1" hangingPunct="1">
              <a:lnSpc>
                <a:spcPct val="115000"/>
              </a:lnSpc>
              <a:spcAft>
                <a:spcPts val="1000"/>
              </a:spcAft>
              <a:buFont typeface="Arial" panose="020B0604020202020204" pitchFamily="34" charset="0"/>
              <a:buChar char="•"/>
              <a:defRPr/>
            </a:pPr>
            <a:r>
              <a:rPr lang="en-GB" sz="2800" dirty="0">
                <a:latin typeface="+mn-lt"/>
                <a:ea typeface="Calibri"/>
                <a:cs typeface="Times New Roman"/>
              </a:rPr>
              <a:t>take up opportunities </a:t>
            </a:r>
          </a:p>
          <a:p>
            <a:pPr marL="457200" indent="-457200" eaLnBrk="1" hangingPunct="1">
              <a:lnSpc>
                <a:spcPct val="115000"/>
              </a:lnSpc>
              <a:spcAft>
                <a:spcPts val="1000"/>
              </a:spcAft>
              <a:buFont typeface="Arial" panose="020B0604020202020204" pitchFamily="34" charset="0"/>
              <a:buChar char="•"/>
              <a:defRPr/>
            </a:pPr>
            <a:r>
              <a:rPr lang="en-GB" sz="2800" dirty="0">
                <a:latin typeface="+mn-lt"/>
                <a:ea typeface="Calibri"/>
                <a:cs typeface="Times New Roman"/>
              </a:rPr>
              <a:t>be a role model and champion the values</a:t>
            </a:r>
          </a:p>
          <a:p>
            <a:pPr marL="457200" indent="-457200" eaLnBrk="1" hangingPunct="1">
              <a:lnSpc>
                <a:spcPct val="115000"/>
              </a:lnSpc>
              <a:spcAft>
                <a:spcPts val="1000"/>
              </a:spcAft>
              <a:buFont typeface="Arial" panose="020B0604020202020204" pitchFamily="34" charset="0"/>
              <a:buChar char="•"/>
              <a:defRPr/>
            </a:pPr>
            <a:r>
              <a:rPr lang="en-GB" sz="2800" dirty="0">
                <a:latin typeface="+mn-lt"/>
                <a:ea typeface="Calibri"/>
                <a:cs typeface="Times New Roman"/>
              </a:rPr>
              <a:t>help us know and meet your and everyone’s needs by telling us about these and the best ways we can meet these </a:t>
            </a:r>
          </a:p>
          <a:p>
            <a:pPr marL="457200" indent="-457200" eaLnBrk="1" hangingPunct="1">
              <a:lnSpc>
                <a:spcPct val="115000"/>
              </a:lnSpc>
              <a:spcAft>
                <a:spcPts val="1000"/>
              </a:spcAft>
              <a:buFont typeface="Arial" panose="020B0604020202020204" pitchFamily="34" charset="0"/>
              <a:buChar char="•"/>
              <a:defRPr/>
            </a:pPr>
            <a:r>
              <a:rPr lang="en-GB" sz="2800" dirty="0">
                <a:latin typeface="+mn-lt"/>
                <a:ea typeface="Calibri"/>
                <a:cs typeface="Times New Roman"/>
              </a:rPr>
              <a:t>provide us with feedback </a:t>
            </a:r>
          </a:p>
          <a:p>
            <a:pPr marL="457200" indent="-457200" eaLnBrk="1" hangingPunct="1">
              <a:lnSpc>
                <a:spcPct val="115000"/>
              </a:lnSpc>
              <a:spcAft>
                <a:spcPts val="1000"/>
              </a:spcAft>
              <a:buFont typeface="Arial" panose="020B0604020202020204" pitchFamily="34" charset="0"/>
              <a:buChar char="•"/>
              <a:defRPr/>
            </a:pPr>
            <a:endParaRPr lang="en-GB" sz="2800" dirty="0">
              <a:latin typeface="+mn-lt"/>
              <a:ea typeface="Calibri"/>
              <a:cs typeface="Times New Roman"/>
            </a:endParaRPr>
          </a:p>
          <a:p>
            <a:pPr eaLnBrk="1" hangingPunct="1">
              <a:lnSpc>
                <a:spcPct val="115000"/>
              </a:lnSpc>
              <a:spcAft>
                <a:spcPts val="1000"/>
              </a:spcAft>
              <a:defRPr/>
            </a:pPr>
            <a:endParaRPr lang="en-GB" sz="2800" dirty="0">
              <a:latin typeface="+mn-lt"/>
              <a:ea typeface="Calibri"/>
              <a:cs typeface="Times New Roman"/>
            </a:endParaRPr>
          </a:p>
          <a:p>
            <a:pPr eaLnBrk="1" hangingPunct="1">
              <a:defRPr/>
            </a:pPr>
            <a:r>
              <a:rPr lang="en-GB" altLang="en-US" sz="2800" dirty="0">
                <a:latin typeface="Arial" charset="0"/>
                <a:ea typeface="+mn-ea"/>
              </a:rPr>
              <a:t>						</a:t>
            </a:r>
          </a:p>
          <a:p>
            <a:pPr eaLnBrk="1" hangingPunct="1">
              <a:defRPr/>
            </a:pPr>
            <a:endParaRPr lang="en-GB" altLang="en-US" sz="2800" dirty="0">
              <a:latin typeface="Arial" charset="0"/>
              <a:ea typeface="+mn-ea"/>
            </a:endParaRPr>
          </a:p>
          <a:p>
            <a:pPr eaLnBrk="1" hangingPunct="1">
              <a:defRPr/>
            </a:pPr>
            <a:r>
              <a:rPr lang="en-GB" altLang="en-US" sz="2800" dirty="0">
                <a:latin typeface="Arial" charset="0"/>
                <a:ea typeface="+mn-ea"/>
              </a:rPr>
              <a:t>			</a:t>
            </a:r>
          </a:p>
          <a:p>
            <a:pPr eaLnBrk="1" hangingPunct="1">
              <a:defRPr/>
            </a:pPr>
            <a:endParaRPr lang="en-GB" altLang="en-US" sz="2800" dirty="0">
              <a:latin typeface="Arial" charset="0"/>
              <a:ea typeface="+mn-ea"/>
            </a:endParaRPr>
          </a:p>
          <a:p>
            <a:pPr eaLnBrk="1" hangingPunct="1">
              <a:defRPr/>
            </a:pPr>
            <a:endParaRPr lang="en-GB" altLang="en-US" sz="2800" dirty="0">
              <a:latin typeface="Arial" charset="0"/>
              <a:ea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loud Callout 13">
            <a:extLst>
              <a:ext uri="{FF2B5EF4-FFF2-40B4-BE49-F238E27FC236}">
                <a16:creationId xmlns:a16="http://schemas.microsoft.com/office/drawing/2014/main" id="{BE5EFDD7-27C7-4151-AFEE-F3545DCA99F3}"/>
              </a:ext>
            </a:extLst>
          </p:cNvPr>
          <p:cNvSpPr/>
          <p:nvPr/>
        </p:nvSpPr>
        <p:spPr>
          <a:xfrm>
            <a:off x="1116013" y="4941888"/>
            <a:ext cx="2376487" cy="1223962"/>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6" name="Cloud Callout 15">
            <a:extLst>
              <a:ext uri="{FF2B5EF4-FFF2-40B4-BE49-F238E27FC236}">
                <a16:creationId xmlns:a16="http://schemas.microsoft.com/office/drawing/2014/main" id="{E951ADE2-9F19-48C6-A23E-4B66EE455108}"/>
              </a:ext>
            </a:extLst>
          </p:cNvPr>
          <p:cNvSpPr/>
          <p:nvPr/>
        </p:nvSpPr>
        <p:spPr>
          <a:xfrm>
            <a:off x="5580063" y="2416175"/>
            <a:ext cx="2449512" cy="1208088"/>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5" name="Cloud Callout 14">
            <a:extLst>
              <a:ext uri="{FF2B5EF4-FFF2-40B4-BE49-F238E27FC236}">
                <a16:creationId xmlns:a16="http://schemas.microsoft.com/office/drawing/2014/main" id="{CE237341-C9CA-4881-B1C8-1515EA1D9F33}"/>
              </a:ext>
            </a:extLst>
          </p:cNvPr>
          <p:cNvSpPr/>
          <p:nvPr/>
        </p:nvSpPr>
        <p:spPr>
          <a:xfrm>
            <a:off x="2987675" y="3176588"/>
            <a:ext cx="2305050" cy="1279525"/>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4" name="Cloud Callout 3">
            <a:extLst>
              <a:ext uri="{FF2B5EF4-FFF2-40B4-BE49-F238E27FC236}">
                <a16:creationId xmlns:a16="http://schemas.microsoft.com/office/drawing/2014/main" id="{0A8C3037-0A9A-4104-8EB1-13F2D419BC6F}"/>
              </a:ext>
            </a:extLst>
          </p:cNvPr>
          <p:cNvSpPr/>
          <p:nvPr/>
        </p:nvSpPr>
        <p:spPr>
          <a:xfrm>
            <a:off x="1258888" y="1538288"/>
            <a:ext cx="2305050" cy="1169987"/>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3074" name="Rectangle 4">
            <a:extLst>
              <a:ext uri="{FF2B5EF4-FFF2-40B4-BE49-F238E27FC236}">
                <a16:creationId xmlns:a16="http://schemas.microsoft.com/office/drawing/2014/main" id="{4B11BBB4-12D1-41C9-A673-C7ED52CD3572}"/>
              </a:ext>
            </a:extLst>
          </p:cNvPr>
          <p:cNvSpPr>
            <a:spLocks noChangeArrowheads="1"/>
          </p:cNvSpPr>
          <p:nvPr/>
        </p:nvSpPr>
        <p:spPr bwMode="auto">
          <a:xfrm>
            <a:off x="0" y="0"/>
            <a:ext cx="9144000" cy="1104900"/>
          </a:xfrm>
          <a:prstGeom prst="rect">
            <a:avLst/>
          </a:prstGeom>
          <a:solidFill>
            <a:srgbClr val="B5121B"/>
          </a:solidFill>
          <a:ln w="12700">
            <a:noFill/>
            <a:miter lim="800000"/>
            <a:headEnd/>
            <a:tailEnd/>
          </a:ln>
        </p:spPr>
        <p:txBody>
          <a:bodyPr lIns="90488" tIns="44450" rIns="90488" bIns="44450" anchor="ctr"/>
          <a:lstStyle/>
          <a:p>
            <a:pPr marL="265113" eaLnBrk="1" hangingPunct="1">
              <a:defRPr/>
            </a:pPr>
            <a:r>
              <a:rPr lang="en-GB" sz="4400" b="1" dirty="0">
                <a:solidFill>
                  <a:schemeClr val="bg1"/>
                </a:solidFill>
                <a:latin typeface="+mj-lt"/>
                <a:ea typeface="+mn-ea"/>
              </a:rPr>
              <a:t>Questions?</a:t>
            </a:r>
          </a:p>
        </p:txBody>
      </p:sp>
      <p:sp>
        <p:nvSpPr>
          <p:cNvPr id="3075" name="Rectangle 5">
            <a:extLst>
              <a:ext uri="{FF2B5EF4-FFF2-40B4-BE49-F238E27FC236}">
                <a16:creationId xmlns:a16="http://schemas.microsoft.com/office/drawing/2014/main" id="{A8771244-E1D9-436B-9815-555C7B196745}"/>
              </a:ext>
            </a:extLst>
          </p:cNvPr>
          <p:cNvSpPr>
            <a:spLocks noChangeArrowheads="1"/>
          </p:cNvSpPr>
          <p:nvPr/>
        </p:nvSpPr>
        <p:spPr bwMode="auto">
          <a:xfrm>
            <a:off x="622300" y="1557338"/>
            <a:ext cx="7837488" cy="576262"/>
          </a:xfrm>
          <a:prstGeom prst="rect">
            <a:avLst/>
          </a:prstGeom>
          <a:noFill/>
          <a:ln w="12700">
            <a:noFill/>
            <a:miter lim="800000"/>
            <a:headEnd/>
            <a:tailEnd/>
          </a:ln>
        </p:spPr>
        <p:txBody>
          <a:bodyPr lIns="90488" tIns="44450" rIns="90488" bIns="44450"/>
          <a:lstStyle/>
          <a:p>
            <a:pPr eaLnBrk="1" hangingPunct="1">
              <a:lnSpc>
                <a:spcPct val="80000"/>
              </a:lnSpc>
              <a:spcBef>
                <a:spcPct val="20000"/>
              </a:spcBef>
              <a:defRPr/>
            </a:pPr>
            <a:endParaRPr lang="en-GB" sz="3200" b="1" dirty="0">
              <a:solidFill>
                <a:srgbClr val="B5121B"/>
              </a:solidFill>
              <a:latin typeface="+mj-lt"/>
              <a:ea typeface="+mn-ea"/>
            </a:endParaRPr>
          </a:p>
          <a:p>
            <a:pPr eaLnBrk="1" hangingPunct="1">
              <a:lnSpc>
                <a:spcPct val="130000"/>
              </a:lnSpc>
              <a:spcBef>
                <a:spcPct val="40000"/>
              </a:spcBef>
              <a:buClr>
                <a:srgbClr val="B5111B"/>
              </a:buClr>
              <a:buFont typeface="Wingdings" pitchFamily="2" charset="2"/>
              <a:buNone/>
              <a:defRPr/>
            </a:pPr>
            <a:endParaRPr lang="en-GB" sz="2000" dirty="0">
              <a:solidFill>
                <a:srgbClr val="B5121B"/>
              </a:solidFill>
              <a:latin typeface="Myriad Pro" pitchFamily="34" charset="0"/>
              <a:ea typeface="+mn-ea"/>
            </a:endParaRPr>
          </a:p>
        </p:txBody>
      </p:sp>
      <p:sp>
        <p:nvSpPr>
          <p:cNvPr id="3076" name="Text Box 6">
            <a:extLst>
              <a:ext uri="{FF2B5EF4-FFF2-40B4-BE49-F238E27FC236}">
                <a16:creationId xmlns:a16="http://schemas.microsoft.com/office/drawing/2014/main" id="{74EDEB88-A415-4D8E-9041-341A1B4D36CD}"/>
              </a:ext>
            </a:extLst>
          </p:cNvPr>
          <p:cNvSpPr txBox="1">
            <a:spLocks noChangeArrowheads="1"/>
          </p:cNvSpPr>
          <p:nvPr/>
        </p:nvSpPr>
        <p:spPr bwMode="auto">
          <a:xfrm>
            <a:off x="611188" y="2708275"/>
            <a:ext cx="7705725" cy="938213"/>
          </a:xfrm>
          <a:prstGeom prst="rect">
            <a:avLst/>
          </a:prstGeom>
          <a:noFill/>
          <a:ln w="9525">
            <a:noFill/>
            <a:miter lim="800000"/>
            <a:headEnd/>
            <a:tailEnd/>
          </a:ln>
        </p:spPr>
        <p:txBody>
          <a:bodyPr>
            <a:spAutoFit/>
          </a:bodyPr>
          <a:lstStyle/>
          <a:p>
            <a:pPr eaLnBrk="1" hangingPunct="1">
              <a:buClr>
                <a:srgbClr val="B5121B"/>
              </a:buClr>
              <a:defRPr/>
            </a:pPr>
            <a:endParaRPr lang="en-GB" sz="2800" dirty="0">
              <a:latin typeface="+mj-lt"/>
              <a:ea typeface="+mn-ea"/>
            </a:endParaRPr>
          </a:p>
          <a:p>
            <a:pPr marL="357188" indent="-357188" eaLnBrk="1" hangingPunct="1">
              <a:spcBef>
                <a:spcPct val="50000"/>
              </a:spcBef>
              <a:buClr>
                <a:srgbClr val="B5111B"/>
              </a:buClr>
              <a:buFont typeface="Wingdings" pitchFamily="2" charset="2"/>
              <a:buChar char="§"/>
              <a:defRPr/>
            </a:pPr>
            <a:endParaRPr lang="en-GB" dirty="0">
              <a:latin typeface="Myriad Pro" pitchFamily="34" charset="0"/>
              <a:ea typeface="+mn-ea"/>
            </a:endParaRPr>
          </a:p>
        </p:txBody>
      </p:sp>
      <p:sp>
        <p:nvSpPr>
          <p:cNvPr id="3077" name="Rectangle 7">
            <a:extLst>
              <a:ext uri="{FF2B5EF4-FFF2-40B4-BE49-F238E27FC236}">
                <a16:creationId xmlns:a16="http://schemas.microsoft.com/office/drawing/2014/main" id="{D4D3481A-1FC3-4BF4-B6E5-13E861E23AA1}"/>
              </a:ext>
            </a:extLst>
          </p:cNvPr>
          <p:cNvSpPr>
            <a:spLocks noChangeArrowheads="1"/>
          </p:cNvSpPr>
          <p:nvPr/>
        </p:nvSpPr>
        <p:spPr bwMode="auto">
          <a:xfrm>
            <a:off x="611188" y="1700213"/>
            <a:ext cx="7777162" cy="4610100"/>
          </a:xfrm>
          <a:prstGeom prst="rect">
            <a:avLst/>
          </a:prstGeom>
          <a:noFill/>
          <a:ln w="12700">
            <a:noFill/>
            <a:miter lim="800000"/>
            <a:headEnd/>
            <a:tailEnd/>
          </a:ln>
        </p:spPr>
        <p:txBody>
          <a:bodyPr lIns="90488" tIns="44450" rIns="90488" bIns="44450"/>
          <a:lstStyle/>
          <a:p>
            <a:pPr eaLnBrk="1" hangingPunct="1">
              <a:spcBef>
                <a:spcPct val="40000"/>
              </a:spcBef>
              <a:defRPr/>
            </a:pPr>
            <a:r>
              <a:rPr lang="en-GB" sz="2800" dirty="0">
                <a:latin typeface="+mj-lt"/>
                <a:ea typeface="+mn-ea"/>
              </a:rPr>
              <a:t>	</a:t>
            </a:r>
            <a:r>
              <a:rPr lang="en-GB" sz="4000" dirty="0">
                <a:latin typeface="+mj-lt"/>
                <a:ea typeface="+mn-ea"/>
              </a:rPr>
              <a:t>What?</a:t>
            </a:r>
          </a:p>
          <a:p>
            <a:pPr eaLnBrk="1" hangingPunct="1">
              <a:spcBef>
                <a:spcPct val="40000"/>
              </a:spcBef>
              <a:defRPr/>
            </a:pPr>
            <a:r>
              <a:rPr lang="en-GB" sz="4000" dirty="0">
                <a:latin typeface="+mj-lt"/>
                <a:ea typeface="+mn-ea"/>
              </a:rPr>
              <a:t>						Why?</a:t>
            </a:r>
          </a:p>
          <a:p>
            <a:pPr eaLnBrk="1" hangingPunct="1">
              <a:spcBef>
                <a:spcPct val="40000"/>
              </a:spcBef>
              <a:defRPr/>
            </a:pPr>
            <a:r>
              <a:rPr lang="en-GB" sz="4000" dirty="0">
                <a:latin typeface="+mj-lt"/>
                <a:ea typeface="+mn-ea"/>
              </a:rPr>
              <a:t>			Who?</a:t>
            </a:r>
          </a:p>
          <a:p>
            <a:pPr eaLnBrk="1" hangingPunct="1">
              <a:spcBef>
                <a:spcPct val="40000"/>
              </a:spcBef>
              <a:defRPr/>
            </a:pPr>
            <a:r>
              <a:rPr lang="en-GB" sz="4000" dirty="0">
                <a:latin typeface="+mj-lt"/>
                <a:ea typeface="+mn-ea"/>
              </a:rPr>
              <a:t>	</a:t>
            </a:r>
          </a:p>
          <a:p>
            <a:pPr eaLnBrk="1" hangingPunct="1">
              <a:spcBef>
                <a:spcPct val="40000"/>
              </a:spcBef>
              <a:defRPr/>
            </a:pPr>
            <a:r>
              <a:rPr lang="en-GB" sz="4000" dirty="0">
                <a:latin typeface="+mj-lt"/>
                <a:ea typeface="+mn-ea"/>
              </a:rPr>
              <a:t>	How?</a:t>
            </a:r>
          </a:p>
          <a:p>
            <a:pPr eaLnBrk="1" hangingPunct="1">
              <a:spcBef>
                <a:spcPct val="40000"/>
              </a:spcBef>
              <a:defRPr/>
            </a:pPr>
            <a:r>
              <a:rPr lang="en-GB" sz="4000" dirty="0">
                <a:latin typeface="+mj-lt"/>
                <a:ea typeface="+mn-ea"/>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a:extLst>
              <a:ext uri="{FF2B5EF4-FFF2-40B4-BE49-F238E27FC236}">
                <a16:creationId xmlns:a16="http://schemas.microsoft.com/office/drawing/2014/main" id="{83C70892-ACFB-4A6B-AA51-BCE242F2A5A6}"/>
              </a:ext>
            </a:extLst>
          </p:cNvPr>
          <p:cNvSpPr>
            <a:spLocks noChangeArrowheads="1"/>
          </p:cNvSpPr>
          <p:nvPr/>
        </p:nvSpPr>
        <p:spPr bwMode="auto">
          <a:xfrm>
            <a:off x="0" y="0"/>
            <a:ext cx="9144000" cy="1104900"/>
          </a:xfrm>
          <a:prstGeom prst="rect">
            <a:avLst/>
          </a:prstGeom>
          <a:solidFill>
            <a:srgbClr val="B5121B"/>
          </a:solidFill>
          <a:ln w="12700">
            <a:noFill/>
            <a:miter lim="800000"/>
            <a:headEnd/>
            <a:tailEnd/>
          </a:ln>
        </p:spPr>
        <p:txBody>
          <a:bodyPr lIns="90488" tIns="44450" rIns="90488" bIns="44450" anchor="ctr"/>
          <a:lstStyle/>
          <a:p>
            <a:pPr marL="265113" eaLnBrk="1" hangingPunct="1">
              <a:defRPr/>
            </a:pPr>
            <a:r>
              <a:rPr lang="en-GB" sz="4400" b="1" dirty="0">
                <a:solidFill>
                  <a:schemeClr val="bg1"/>
                </a:solidFill>
                <a:latin typeface="+mj-lt"/>
                <a:ea typeface="+mn-ea"/>
              </a:rPr>
              <a:t>What is equality?</a:t>
            </a:r>
          </a:p>
        </p:txBody>
      </p:sp>
      <p:sp>
        <p:nvSpPr>
          <p:cNvPr id="3077" name="Rectangle 7">
            <a:extLst>
              <a:ext uri="{FF2B5EF4-FFF2-40B4-BE49-F238E27FC236}">
                <a16:creationId xmlns:a16="http://schemas.microsoft.com/office/drawing/2014/main" id="{1A149ABE-BF69-4AD3-9F7D-0A0D1206B7E6}"/>
              </a:ext>
            </a:extLst>
          </p:cNvPr>
          <p:cNvSpPr>
            <a:spLocks noChangeArrowheads="1"/>
          </p:cNvSpPr>
          <p:nvPr/>
        </p:nvSpPr>
        <p:spPr bwMode="auto">
          <a:xfrm>
            <a:off x="684213" y="1844675"/>
            <a:ext cx="7775575" cy="4176713"/>
          </a:xfrm>
          <a:prstGeom prst="rect">
            <a:avLst/>
          </a:prstGeom>
          <a:noFill/>
          <a:ln w="12700">
            <a:noFill/>
            <a:miter lim="800000"/>
            <a:headEnd/>
            <a:tailEnd/>
          </a:ln>
        </p:spPr>
        <p:txBody>
          <a:bodyPr lIns="90488" tIns="44450" rIns="90488" bIns="44450"/>
          <a:lstStyle/>
          <a:p>
            <a:pPr eaLnBrk="1" hangingPunct="1">
              <a:spcBef>
                <a:spcPct val="40000"/>
              </a:spcBef>
              <a:defRPr/>
            </a:pPr>
            <a:r>
              <a:rPr lang="en-GB" sz="4000" dirty="0">
                <a:latin typeface="+mj-lt"/>
                <a:ea typeface="+mn-ea"/>
              </a:rPr>
              <a:t>	</a:t>
            </a:r>
          </a:p>
          <a:p>
            <a:pPr eaLnBrk="1" hangingPunct="1">
              <a:spcBef>
                <a:spcPct val="40000"/>
              </a:spcBef>
              <a:defRPr/>
            </a:pPr>
            <a:endParaRPr lang="en-GB" sz="4000" dirty="0">
              <a:latin typeface="+mj-lt"/>
              <a:ea typeface="+mn-ea"/>
            </a:endParaRPr>
          </a:p>
          <a:p>
            <a:pPr eaLnBrk="1" hangingPunct="1">
              <a:spcBef>
                <a:spcPct val="40000"/>
              </a:spcBef>
              <a:defRPr/>
            </a:pPr>
            <a:endParaRPr lang="en-GB" sz="4000" dirty="0">
              <a:latin typeface="+mj-lt"/>
              <a:ea typeface="+mn-ea"/>
            </a:endParaRPr>
          </a:p>
          <a:p>
            <a:pPr eaLnBrk="1" hangingPunct="1">
              <a:spcBef>
                <a:spcPct val="40000"/>
              </a:spcBef>
              <a:defRPr/>
            </a:pPr>
            <a:endParaRPr lang="en-GB" sz="4000" dirty="0">
              <a:latin typeface="+mj-lt"/>
              <a:ea typeface="+mn-ea"/>
            </a:endParaRPr>
          </a:p>
          <a:p>
            <a:pPr eaLnBrk="1" hangingPunct="1">
              <a:spcBef>
                <a:spcPct val="40000"/>
              </a:spcBef>
              <a:defRPr/>
            </a:pPr>
            <a:r>
              <a:rPr lang="en-GB" sz="1200" dirty="0">
                <a:latin typeface="+mj-lt"/>
                <a:ea typeface="+mn-ea"/>
              </a:rPr>
              <a:t>	</a:t>
            </a:r>
            <a:r>
              <a:rPr lang="en-GB" sz="4000" dirty="0">
                <a:latin typeface="+mj-lt"/>
                <a:ea typeface="+mn-ea"/>
              </a:rPr>
              <a:t>		</a:t>
            </a:r>
          </a:p>
        </p:txBody>
      </p:sp>
      <p:pic>
        <p:nvPicPr>
          <p:cNvPr id="7172" name="Picture 3">
            <a:extLst>
              <a:ext uri="{FF2B5EF4-FFF2-40B4-BE49-F238E27FC236}">
                <a16:creationId xmlns:a16="http://schemas.microsoft.com/office/drawing/2014/main" id="{32CCA753-086B-4D27-9283-7753917BD5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5513" y="1916113"/>
            <a:ext cx="4392612" cy="2928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173" name="TextBox 1">
            <a:extLst>
              <a:ext uri="{FF2B5EF4-FFF2-40B4-BE49-F238E27FC236}">
                <a16:creationId xmlns:a16="http://schemas.microsoft.com/office/drawing/2014/main" id="{1A5CE4E0-E814-4F83-9167-5D8EAB0DDE5D}"/>
              </a:ext>
            </a:extLst>
          </p:cNvPr>
          <p:cNvSpPr txBox="1">
            <a:spLocks noChangeArrowheads="1"/>
          </p:cNvSpPr>
          <p:nvPr/>
        </p:nvSpPr>
        <p:spPr bwMode="auto">
          <a:xfrm>
            <a:off x="4799013" y="4894263"/>
            <a:ext cx="13668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en-GB" altLang="en-US" sz="1200">
                <a:solidFill>
                  <a:srgbClr val="000000"/>
                </a:solidFill>
              </a:rPr>
              <a:t>(Source: FRESh)</a:t>
            </a:r>
            <a:endParaRPr lang="en-GB"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a:extLst>
              <a:ext uri="{FF2B5EF4-FFF2-40B4-BE49-F238E27FC236}">
                <a16:creationId xmlns:a16="http://schemas.microsoft.com/office/drawing/2014/main" id="{4B8AD5ED-1710-492B-9ACC-B762C77A0ED5}"/>
              </a:ext>
            </a:extLst>
          </p:cNvPr>
          <p:cNvSpPr>
            <a:spLocks noChangeArrowheads="1"/>
          </p:cNvSpPr>
          <p:nvPr/>
        </p:nvSpPr>
        <p:spPr bwMode="auto">
          <a:xfrm>
            <a:off x="0" y="0"/>
            <a:ext cx="9144000" cy="1104900"/>
          </a:xfrm>
          <a:prstGeom prst="rect">
            <a:avLst/>
          </a:prstGeom>
          <a:solidFill>
            <a:srgbClr val="B5121B"/>
          </a:solidFill>
          <a:ln w="12700">
            <a:noFill/>
            <a:miter lim="800000"/>
            <a:headEnd/>
            <a:tailEnd/>
          </a:ln>
        </p:spPr>
        <p:txBody>
          <a:bodyPr lIns="90488" tIns="44450" rIns="90488" bIns="44450" anchor="ctr"/>
          <a:lstStyle/>
          <a:p>
            <a:pPr marL="265113" eaLnBrk="1" hangingPunct="1">
              <a:defRPr/>
            </a:pPr>
            <a:r>
              <a:rPr lang="en-GB" sz="4400" b="1" dirty="0">
                <a:solidFill>
                  <a:schemeClr val="bg1"/>
                </a:solidFill>
                <a:latin typeface="+mj-lt"/>
                <a:ea typeface="+mn-ea"/>
              </a:rPr>
              <a:t>What is equality?</a:t>
            </a:r>
          </a:p>
        </p:txBody>
      </p:sp>
      <p:sp>
        <p:nvSpPr>
          <p:cNvPr id="9219" name="Rectangle 7">
            <a:extLst>
              <a:ext uri="{FF2B5EF4-FFF2-40B4-BE49-F238E27FC236}">
                <a16:creationId xmlns:a16="http://schemas.microsoft.com/office/drawing/2014/main" id="{B2130043-8A0C-4821-A913-7968A770AA8A}"/>
              </a:ext>
            </a:extLst>
          </p:cNvPr>
          <p:cNvSpPr>
            <a:spLocks noChangeArrowheads="1"/>
          </p:cNvSpPr>
          <p:nvPr/>
        </p:nvSpPr>
        <p:spPr bwMode="auto">
          <a:xfrm>
            <a:off x="684212" y="1485106"/>
            <a:ext cx="7775575" cy="388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spcBef>
                <a:spcPct val="40000"/>
              </a:spcBef>
            </a:pPr>
            <a:r>
              <a:rPr lang="en-GB" altLang="en-US" sz="2800" dirty="0"/>
              <a:t>Equality is about ………………</a:t>
            </a:r>
          </a:p>
          <a:p>
            <a:pPr eaLnBrk="1" hangingPunct="1">
              <a:spcBef>
                <a:spcPct val="40000"/>
              </a:spcBef>
            </a:pPr>
            <a:r>
              <a:rPr lang="en-GB" altLang="en-US" sz="2800" dirty="0"/>
              <a:t>ensuring that different people are have equal access to opportunities. This can be achieved only when we are flexible and adapt our services to meet specific needs of different people. This means we are fair to everyone.</a:t>
            </a:r>
          </a:p>
          <a:p>
            <a:pPr eaLnBrk="1" hangingPunct="1">
              <a:spcBef>
                <a:spcPct val="40000"/>
              </a:spcBef>
            </a:pPr>
            <a:endParaRPr lang="en-GB" altLang="en-US" sz="1400" dirty="0"/>
          </a:p>
          <a:p>
            <a:pPr eaLnBrk="1" hangingPunct="1">
              <a:spcBef>
                <a:spcPts val="600"/>
              </a:spcBef>
            </a:pPr>
            <a:r>
              <a:rPr lang="en-GB" altLang="en-US" sz="2800" dirty="0"/>
              <a:t>Equality is not about………….</a:t>
            </a:r>
          </a:p>
          <a:p>
            <a:pPr eaLnBrk="1" hangingPunct="1">
              <a:spcBef>
                <a:spcPts val="600"/>
              </a:spcBef>
            </a:pPr>
            <a:r>
              <a:rPr lang="en-GB" altLang="en-US" sz="2800" dirty="0"/>
              <a:t> treating people the same.</a:t>
            </a:r>
            <a:r>
              <a:rPr lang="en-GB" alt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a:extLst>
              <a:ext uri="{FF2B5EF4-FFF2-40B4-BE49-F238E27FC236}">
                <a16:creationId xmlns:a16="http://schemas.microsoft.com/office/drawing/2014/main" id="{BCEB7D30-FC92-4C19-B9A1-B2B4AB737EE9}"/>
              </a:ext>
            </a:extLst>
          </p:cNvPr>
          <p:cNvSpPr>
            <a:spLocks noChangeArrowheads="1"/>
          </p:cNvSpPr>
          <p:nvPr/>
        </p:nvSpPr>
        <p:spPr bwMode="auto">
          <a:xfrm>
            <a:off x="0" y="0"/>
            <a:ext cx="9144000" cy="1104900"/>
          </a:xfrm>
          <a:prstGeom prst="rect">
            <a:avLst/>
          </a:prstGeom>
          <a:solidFill>
            <a:srgbClr val="B5121B"/>
          </a:solidFill>
          <a:ln w="12700">
            <a:noFill/>
            <a:miter lim="800000"/>
            <a:headEnd/>
            <a:tailEnd/>
          </a:ln>
        </p:spPr>
        <p:txBody>
          <a:bodyPr lIns="90488" tIns="44450" rIns="90488" bIns="44450" anchor="ctr"/>
          <a:lstStyle/>
          <a:p>
            <a:pPr marL="265113" eaLnBrk="1" hangingPunct="1">
              <a:defRPr/>
            </a:pPr>
            <a:r>
              <a:rPr lang="en-GB" sz="4400" b="1" dirty="0">
                <a:solidFill>
                  <a:schemeClr val="bg1"/>
                </a:solidFill>
                <a:latin typeface="+mj-lt"/>
                <a:ea typeface="+mn-ea"/>
              </a:rPr>
              <a:t>What is diversity?</a:t>
            </a:r>
          </a:p>
        </p:txBody>
      </p:sp>
      <p:sp>
        <p:nvSpPr>
          <p:cNvPr id="3075" name="Rectangle 5">
            <a:extLst>
              <a:ext uri="{FF2B5EF4-FFF2-40B4-BE49-F238E27FC236}">
                <a16:creationId xmlns:a16="http://schemas.microsoft.com/office/drawing/2014/main" id="{A7A32B68-94EA-4B06-AC1B-96A7EC6DBC64}"/>
              </a:ext>
            </a:extLst>
          </p:cNvPr>
          <p:cNvSpPr>
            <a:spLocks noChangeArrowheads="1"/>
          </p:cNvSpPr>
          <p:nvPr/>
        </p:nvSpPr>
        <p:spPr bwMode="auto">
          <a:xfrm>
            <a:off x="622300" y="1557338"/>
            <a:ext cx="7837488" cy="576262"/>
          </a:xfrm>
          <a:prstGeom prst="rect">
            <a:avLst/>
          </a:prstGeom>
          <a:noFill/>
          <a:ln w="12700">
            <a:noFill/>
            <a:miter lim="800000"/>
            <a:headEnd/>
            <a:tailEnd/>
          </a:ln>
        </p:spPr>
        <p:txBody>
          <a:bodyPr lIns="90488" tIns="44450" rIns="90488" bIns="44450"/>
          <a:lstStyle/>
          <a:p>
            <a:pPr eaLnBrk="1" hangingPunct="1">
              <a:lnSpc>
                <a:spcPct val="80000"/>
              </a:lnSpc>
              <a:spcBef>
                <a:spcPct val="20000"/>
              </a:spcBef>
              <a:defRPr/>
            </a:pPr>
            <a:endParaRPr lang="en-GB" sz="3200" b="1" dirty="0">
              <a:solidFill>
                <a:srgbClr val="B5121B"/>
              </a:solidFill>
              <a:latin typeface="+mj-lt"/>
              <a:ea typeface="+mn-ea"/>
            </a:endParaRPr>
          </a:p>
          <a:p>
            <a:pPr eaLnBrk="1" hangingPunct="1">
              <a:lnSpc>
                <a:spcPct val="130000"/>
              </a:lnSpc>
              <a:spcBef>
                <a:spcPct val="40000"/>
              </a:spcBef>
              <a:buClr>
                <a:srgbClr val="B5111B"/>
              </a:buClr>
              <a:buFont typeface="Wingdings" pitchFamily="2" charset="2"/>
              <a:buNone/>
              <a:defRPr/>
            </a:pPr>
            <a:endParaRPr lang="en-GB" sz="2000" dirty="0">
              <a:solidFill>
                <a:srgbClr val="B5121B"/>
              </a:solidFill>
              <a:latin typeface="Myriad Pro" pitchFamily="34" charset="0"/>
              <a:ea typeface="+mn-ea"/>
            </a:endParaRPr>
          </a:p>
        </p:txBody>
      </p:sp>
      <p:sp>
        <p:nvSpPr>
          <p:cNvPr id="3076" name="Text Box 6">
            <a:extLst>
              <a:ext uri="{FF2B5EF4-FFF2-40B4-BE49-F238E27FC236}">
                <a16:creationId xmlns:a16="http://schemas.microsoft.com/office/drawing/2014/main" id="{DD7651DA-EA20-4A9D-B06E-74C7EB2323DE}"/>
              </a:ext>
            </a:extLst>
          </p:cNvPr>
          <p:cNvSpPr txBox="1">
            <a:spLocks noChangeArrowheads="1"/>
          </p:cNvSpPr>
          <p:nvPr/>
        </p:nvSpPr>
        <p:spPr bwMode="auto">
          <a:xfrm>
            <a:off x="611188" y="2708275"/>
            <a:ext cx="7705725" cy="938213"/>
          </a:xfrm>
          <a:prstGeom prst="rect">
            <a:avLst/>
          </a:prstGeom>
          <a:noFill/>
          <a:ln w="9525">
            <a:noFill/>
            <a:miter lim="800000"/>
            <a:headEnd/>
            <a:tailEnd/>
          </a:ln>
        </p:spPr>
        <p:txBody>
          <a:bodyPr>
            <a:spAutoFit/>
          </a:bodyPr>
          <a:lstStyle/>
          <a:p>
            <a:pPr eaLnBrk="1" hangingPunct="1">
              <a:buClr>
                <a:srgbClr val="B5121B"/>
              </a:buClr>
              <a:defRPr/>
            </a:pPr>
            <a:endParaRPr lang="en-GB" sz="2800" dirty="0">
              <a:latin typeface="+mj-lt"/>
              <a:ea typeface="+mn-ea"/>
            </a:endParaRPr>
          </a:p>
          <a:p>
            <a:pPr marL="357188" indent="-357188" eaLnBrk="1" hangingPunct="1">
              <a:spcBef>
                <a:spcPct val="50000"/>
              </a:spcBef>
              <a:buClr>
                <a:srgbClr val="B5111B"/>
              </a:buClr>
              <a:buFont typeface="Wingdings" pitchFamily="2" charset="2"/>
              <a:buChar char="§"/>
              <a:defRPr/>
            </a:pPr>
            <a:endParaRPr lang="en-GB" dirty="0">
              <a:latin typeface="Myriad Pro" pitchFamily="34" charset="0"/>
              <a:ea typeface="+mn-ea"/>
            </a:endParaRPr>
          </a:p>
        </p:txBody>
      </p:sp>
      <p:sp>
        <p:nvSpPr>
          <p:cNvPr id="11269" name="Rectangle 7">
            <a:extLst>
              <a:ext uri="{FF2B5EF4-FFF2-40B4-BE49-F238E27FC236}">
                <a16:creationId xmlns:a16="http://schemas.microsoft.com/office/drawing/2014/main" id="{775ED640-5E24-42CD-8BE3-E45D2669E6B5}"/>
              </a:ext>
            </a:extLst>
          </p:cNvPr>
          <p:cNvSpPr>
            <a:spLocks noChangeArrowheads="1"/>
          </p:cNvSpPr>
          <p:nvPr/>
        </p:nvSpPr>
        <p:spPr bwMode="auto">
          <a:xfrm>
            <a:off x="652463" y="1104900"/>
            <a:ext cx="7777162" cy="4624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spcBef>
                <a:spcPct val="20000"/>
              </a:spcBef>
            </a:pPr>
            <a:endParaRPr lang="en-US" altLang="en-US" sz="2800" dirty="0">
              <a:solidFill>
                <a:srgbClr val="000000"/>
              </a:solidFill>
            </a:endParaRPr>
          </a:p>
          <a:p>
            <a:pPr eaLnBrk="1" hangingPunct="1">
              <a:spcBef>
                <a:spcPct val="20000"/>
              </a:spcBef>
            </a:pPr>
            <a:r>
              <a:rPr lang="en-US" altLang="en-US" sz="2800" dirty="0">
                <a:solidFill>
                  <a:srgbClr val="000000"/>
                </a:solidFill>
              </a:rPr>
              <a:t>Diversity is about recognizing that we live in a diverse world where different people have different lifestyles, health status, circumstances, beliefs. </a:t>
            </a:r>
          </a:p>
          <a:p>
            <a:pPr eaLnBrk="1" hangingPunct="1">
              <a:spcBef>
                <a:spcPct val="20000"/>
              </a:spcBef>
            </a:pPr>
            <a:r>
              <a:rPr lang="en-US" altLang="en-US" sz="2800" dirty="0">
                <a:solidFill>
                  <a:srgbClr val="000000"/>
                </a:solidFill>
              </a:rPr>
              <a:t>We must recognize, respect and respond to these differences by providing extra support and adopting different approaches when we communicate and provide services.</a:t>
            </a:r>
            <a:endParaRPr lang="en-GB" altLang="en-US" sz="2800" dirty="0">
              <a:latin typeface="Myriad Pro" pitchFamily="-8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a:extLst>
              <a:ext uri="{FF2B5EF4-FFF2-40B4-BE49-F238E27FC236}">
                <a16:creationId xmlns:a16="http://schemas.microsoft.com/office/drawing/2014/main" id="{F45E5AFC-C029-45DE-B159-304095C2926C}"/>
              </a:ext>
            </a:extLst>
          </p:cNvPr>
          <p:cNvSpPr>
            <a:spLocks noChangeArrowheads="1"/>
          </p:cNvSpPr>
          <p:nvPr/>
        </p:nvSpPr>
        <p:spPr bwMode="auto">
          <a:xfrm>
            <a:off x="0" y="0"/>
            <a:ext cx="9144000" cy="1104900"/>
          </a:xfrm>
          <a:prstGeom prst="rect">
            <a:avLst/>
          </a:prstGeom>
          <a:solidFill>
            <a:srgbClr val="B5121B"/>
          </a:solidFill>
          <a:ln w="12700">
            <a:noFill/>
            <a:miter lim="800000"/>
            <a:headEnd/>
            <a:tailEnd/>
          </a:ln>
        </p:spPr>
        <p:txBody>
          <a:bodyPr lIns="90488" tIns="44450" rIns="90488" bIns="44450" anchor="ctr"/>
          <a:lstStyle/>
          <a:p>
            <a:pPr marL="265113" eaLnBrk="1" hangingPunct="1">
              <a:defRPr/>
            </a:pPr>
            <a:r>
              <a:rPr lang="en-GB" sz="4400" b="1" dirty="0">
                <a:solidFill>
                  <a:schemeClr val="bg1"/>
                </a:solidFill>
                <a:latin typeface="+mj-lt"/>
                <a:ea typeface="+mn-ea"/>
              </a:rPr>
              <a:t>Why equality and diversity?</a:t>
            </a:r>
          </a:p>
        </p:txBody>
      </p:sp>
      <p:sp>
        <p:nvSpPr>
          <p:cNvPr id="3075" name="Rectangle 5">
            <a:extLst>
              <a:ext uri="{FF2B5EF4-FFF2-40B4-BE49-F238E27FC236}">
                <a16:creationId xmlns:a16="http://schemas.microsoft.com/office/drawing/2014/main" id="{20F9FD73-6756-44B3-80D3-15AD9E655AAC}"/>
              </a:ext>
            </a:extLst>
          </p:cNvPr>
          <p:cNvSpPr>
            <a:spLocks noChangeArrowheads="1"/>
          </p:cNvSpPr>
          <p:nvPr/>
        </p:nvSpPr>
        <p:spPr bwMode="auto">
          <a:xfrm>
            <a:off x="622300" y="1557338"/>
            <a:ext cx="7837488" cy="576262"/>
          </a:xfrm>
          <a:prstGeom prst="rect">
            <a:avLst/>
          </a:prstGeom>
          <a:noFill/>
          <a:ln w="12700">
            <a:noFill/>
            <a:miter lim="800000"/>
            <a:headEnd/>
            <a:tailEnd/>
          </a:ln>
        </p:spPr>
        <p:txBody>
          <a:bodyPr lIns="90488" tIns="44450" rIns="90488" bIns="44450"/>
          <a:lstStyle/>
          <a:p>
            <a:pPr eaLnBrk="1" hangingPunct="1">
              <a:lnSpc>
                <a:spcPct val="80000"/>
              </a:lnSpc>
              <a:spcBef>
                <a:spcPct val="20000"/>
              </a:spcBef>
              <a:defRPr/>
            </a:pPr>
            <a:endParaRPr lang="en-GB" sz="3200" b="1" dirty="0">
              <a:solidFill>
                <a:srgbClr val="B5121B"/>
              </a:solidFill>
              <a:latin typeface="+mj-lt"/>
              <a:ea typeface="+mn-ea"/>
            </a:endParaRPr>
          </a:p>
          <a:p>
            <a:pPr eaLnBrk="1" hangingPunct="1">
              <a:lnSpc>
                <a:spcPct val="130000"/>
              </a:lnSpc>
              <a:spcBef>
                <a:spcPct val="40000"/>
              </a:spcBef>
              <a:buClr>
                <a:srgbClr val="B5111B"/>
              </a:buClr>
              <a:buFont typeface="Wingdings" pitchFamily="2" charset="2"/>
              <a:buNone/>
              <a:defRPr/>
            </a:pPr>
            <a:endParaRPr lang="en-GB" sz="2000" dirty="0">
              <a:solidFill>
                <a:srgbClr val="B5121B"/>
              </a:solidFill>
              <a:latin typeface="Myriad Pro" pitchFamily="34" charset="0"/>
              <a:ea typeface="+mn-ea"/>
            </a:endParaRPr>
          </a:p>
        </p:txBody>
      </p:sp>
      <p:sp>
        <p:nvSpPr>
          <p:cNvPr id="3076" name="Text Box 6">
            <a:extLst>
              <a:ext uri="{FF2B5EF4-FFF2-40B4-BE49-F238E27FC236}">
                <a16:creationId xmlns:a16="http://schemas.microsoft.com/office/drawing/2014/main" id="{E4DFDE49-211F-4ECD-8371-7CE3A005AA48}"/>
              </a:ext>
            </a:extLst>
          </p:cNvPr>
          <p:cNvSpPr txBox="1">
            <a:spLocks noChangeArrowheads="1"/>
          </p:cNvSpPr>
          <p:nvPr/>
        </p:nvSpPr>
        <p:spPr bwMode="auto">
          <a:xfrm>
            <a:off x="611188" y="2708275"/>
            <a:ext cx="7705725" cy="938213"/>
          </a:xfrm>
          <a:prstGeom prst="rect">
            <a:avLst/>
          </a:prstGeom>
          <a:noFill/>
          <a:ln w="9525">
            <a:noFill/>
            <a:miter lim="800000"/>
            <a:headEnd/>
            <a:tailEnd/>
          </a:ln>
        </p:spPr>
        <p:txBody>
          <a:bodyPr>
            <a:spAutoFit/>
          </a:bodyPr>
          <a:lstStyle/>
          <a:p>
            <a:pPr eaLnBrk="1" hangingPunct="1">
              <a:buClr>
                <a:srgbClr val="B5121B"/>
              </a:buClr>
              <a:defRPr/>
            </a:pPr>
            <a:endParaRPr lang="en-GB" sz="2800" dirty="0">
              <a:latin typeface="+mj-lt"/>
              <a:ea typeface="+mn-ea"/>
            </a:endParaRPr>
          </a:p>
          <a:p>
            <a:pPr marL="357188" indent="-357188" eaLnBrk="1" hangingPunct="1">
              <a:spcBef>
                <a:spcPct val="50000"/>
              </a:spcBef>
              <a:buClr>
                <a:srgbClr val="B5111B"/>
              </a:buClr>
              <a:buFont typeface="Wingdings" pitchFamily="2" charset="2"/>
              <a:buChar char="§"/>
              <a:defRPr/>
            </a:pPr>
            <a:endParaRPr lang="en-GB" dirty="0">
              <a:latin typeface="Myriad Pro" pitchFamily="34" charset="0"/>
              <a:ea typeface="+mn-ea"/>
            </a:endParaRPr>
          </a:p>
        </p:txBody>
      </p:sp>
      <p:sp>
        <p:nvSpPr>
          <p:cNvPr id="13317" name="Rectangle 7">
            <a:extLst>
              <a:ext uri="{FF2B5EF4-FFF2-40B4-BE49-F238E27FC236}">
                <a16:creationId xmlns:a16="http://schemas.microsoft.com/office/drawing/2014/main" id="{7419DC03-F985-46F2-86AC-4254E8ED2D3B}"/>
              </a:ext>
            </a:extLst>
          </p:cNvPr>
          <p:cNvSpPr>
            <a:spLocks noChangeArrowheads="1"/>
          </p:cNvSpPr>
          <p:nvPr/>
        </p:nvSpPr>
        <p:spPr bwMode="auto">
          <a:xfrm>
            <a:off x="622300" y="1368425"/>
            <a:ext cx="7777163" cy="455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spcBef>
                <a:spcPct val="20000"/>
              </a:spcBef>
            </a:pPr>
            <a:r>
              <a:rPr lang="en-US" altLang="en-US" sz="2400" dirty="0">
                <a:solidFill>
                  <a:srgbClr val="000000"/>
                </a:solidFill>
              </a:rPr>
              <a:t>Under the Equality Act 2010 colleges and universities are required to give ‘due regard’ to the need to:</a:t>
            </a:r>
            <a:br>
              <a:rPr lang="en-US" altLang="en-US" sz="2400" dirty="0">
                <a:solidFill>
                  <a:srgbClr val="000000"/>
                </a:solidFill>
              </a:rPr>
            </a:br>
            <a:endParaRPr lang="en-US" altLang="en-US" sz="2400" dirty="0">
              <a:solidFill>
                <a:srgbClr val="000000"/>
              </a:solidFill>
            </a:endParaRPr>
          </a:p>
          <a:p>
            <a:pPr eaLnBrk="1" hangingPunct="1">
              <a:spcBef>
                <a:spcPct val="20000"/>
              </a:spcBef>
              <a:buFont typeface="Arial" panose="020B0604020202020204" pitchFamily="34" charset="0"/>
              <a:buChar char="•"/>
            </a:pPr>
            <a:r>
              <a:rPr lang="en-US" altLang="en-US" sz="2400" dirty="0">
                <a:solidFill>
                  <a:srgbClr val="000000"/>
                </a:solidFill>
              </a:rPr>
              <a:t>eliminate unlawful discrimination</a:t>
            </a:r>
            <a:br>
              <a:rPr lang="en-US" altLang="en-US" sz="2400" dirty="0">
                <a:solidFill>
                  <a:srgbClr val="000000"/>
                </a:solidFill>
              </a:rPr>
            </a:br>
            <a:endParaRPr lang="en-US" altLang="en-US" sz="2400" dirty="0">
              <a:solidFill>
                <a:srgbClr val="000000"/>
              </a:solidFill>
            </a:endParaRPr>
          </a:p>
          <a:p>
            <a:pPr eaLnBrk="1" hangingPunct="1">
              <a:spcBef>
                <a:spcPct val="20000"/>
              </a:spcBef>
              <a:buFont typeface="Arial" panose="020B0604020202020204" pitchFamily="34" charset="0"/>
              <a:buChar char="•"/>
            </a:pPr>
            <a:r>
              <a:rPr lang="en-US" altLang="en-US" sz="2400" dirty="0">
                <a:solidFill>
                  <a:srgbClr val="000000"/>
                </a:solidFill>
              </a:rPr>
              <a:t>advance equality of opportunity</a:t>
            </a:r>
            <a:br>
              <a:rPr lang="en-US" altLang="en-US" sz="2400" dirty="0">
                <a:solidFill>
                  <a:srgbClr val="000000"/>
                </a:solidFill>
              </a:rPr>
            </a:br>
            <a:endParaRPr lang="en-US" altLang="en-US" sz="2400" dirty="0">
              <a:solidFill>
                <a:srgbClr val="000000"/>
              </a:solidFill>
            </a:endParaRPr>
          </a:p>
          <a:p>
            <a:pPr eaLnBrk="1" hangingPunct="1">
              <a:spcBef>
                <a:spcPct val="20000"/>
              </a:spcBef>
              <a:buFont typeface="Arial" panose="020B0604020202020204" pitchFamily="34" charset="0"/>
              <a:buChar char="•"/>
            </a:pPr>
            <a:r>
              <a:rPr lang="en-US" altLang="en-US" sz="2400" dirty="0">
                <a:solidFill>
                  <a:srgbClr val="000000"/>
                </a:solidFill>
              </a:rPr>
              <a:t>promote good relations between different people and groups</a:t>
            </a:r>
          </a:p>
          <a:p>
            <a:pPr eaLnBrk="1" hangingPunct="1">
              <a:spcBef>
                <a:spcPct val="20000"/>
              </a:spcBef>
            </a:pPr>
            <a:endParaRPr lang="en-US" altLang="en-US" sz="2400" dirty="0">
              <a:solidFill>
                <a:srgbClr val="000000"/>
              </a:solidFill>
            </a:endParaRPr>
          </a:p>
          <a:p>
            <a:pPr eaLnBrk="1" hangingPunct="1">
              <a:spcBef>
                <a:spcPct val="20000"/>
              </a:spcBef>
            </a:pPr>
            <a:r>
              <a:rPr lang="en-US" altLang="en-US" sz="2400" dirty="0">
                <a:solidFill>
                  <a:srgbClr val="000000"/>
                </a:solidFill>
              </a:rPr>
              <a:t>for those who have “protected characteristics” defined by the Act.</a:t>
            </a:r>
            <a:endParaRPr lang="en-GB" altLang="en-US" sz="2400" dirty="0">
              <a:latin typeface="Myriad Pro" pitchFamily="-8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a:extLst>
              <a:ext uri="{FF2B5EF4-FFF2-40B4-BE49-F238E27FC236}">
                <a16:creationId xmlns:a16="http://schemas.microsoft.com/office/drawing/2014/main" id="{8DAC4C0F-212B-485F-812E-67B89A2BC9AA}"/>
              </a:ext>
            </a:extLst>
          </p:cNvPr>
          <p:cNvSpPr>
            <a:spLocks noChangeArrowheads="1"/>
          </p:cNvSpPr>
          <p:nvPr/>
        </p:nvSpPr>
        <p:spPr bwMode="auto">
          <a:xfrm>
            <a:off x="0" y="0"/>
            <a:ext cx="9144000" cy="1104900"/>
          </a:xfrm>
          <a:prstGeom prst="rect">
            <a:avLst/>
          </a:prstGeom>
          <a:solidFill>
            <a:srgbClr val="B5121B"/>
          </a:solidFill>
          <a:ln w="12700">
            <a:noFill/>
            <a:miter lim="800000"/>
            <a:headEnd/>
            <a:tailEnd/>
          </a:ln>
        </p:spPr>
        <p:txBody>
          <a:bodyPr lIns="90488" tIns="44450" rIns="90488" bIns="44450" anchor="ctr"/>
          <a:lstStyle/>
          <a:p>
            <a:pPr marL="265113" eaLnBrk="1" hangingPunct="1">
              <a:defRPr/>
            </a:pPr>
            <a:r>
              <a:rPr lang="en-GB" sz="4000" b="1" dirty="0">
                <a:solidFill>
                  <a:schemeClr val="bg1"/>
                </a:solidFill>
                <a:latin typeface="+mj-lt"/>
                <a:ea typeface="+mn-ea"/>
              </a:rPr>
              <a:t>What are protected characteristics?</a:t>
            </a:r>
          </a:p>
        </p:txBody>
      </p:sp>
      <p:sp>
        <p:nvSpPr>
          <p:cNvPr id="3075" name="Rectangle 5">
            <a:extLst>
              <a:ext uri="{FF2B5EF4-FFF2-40B4-BE49-F238E27FC236}">
                <a16:creationId xmlns:a16="http://schemas.microsoft.com/office/drawing/2014/main" id="{9B47124D-B4B1-4C3F-912D-F6FDF44FFA44}"/>
              </a:ext>
            </a:extLst>
          </p:cNvPr>
          <p:cNvSpPr>
            <a:spLocks noChangeArrowheads="1"/>
          </p:cNvSpPr>
          <p:nvPr/>
        </p:nvSpPr>
        <p:spPr bwMode="auto">
          <a:xfrm>
            <a:off x="622300" y="1557338"/>
            <a:ext cx="7837488" cy="576262"/>
          </a:xfrm>
          <a:prstGeom prst="rect">
            <a:avLst/>
          </a:prstGeom>
          <a:noFill/>
          <a:ln w="12700">
            <a:noFill/>
            <a:miter lim="800000"/>
            <a:headEnd/>
            <a:tailEnd/>
          </a:ln>
        </p:spPr>
        <p:txBody>
          <a:bodyPr lIns="90488" tIns="44450" rIns="90488" bIns="44450"/>
          <a:lstStyle/>
          <a:p>
            <a:pPr eaLnBrk="1" hangingPunct="1">
              <a:lnSpc>
                <a:spcPct val="80000"/>
              </a:lnSpc>
              <a:spcBef>
                <a:spcPct val="20000"/>
              </a:spcBef>
              <a:defRPr/>
            </a:pPr>
            <a:endParaRPr lang="en-GB" sz="3200" b="1" dirty="0">
              <a:solidFill>
                <a:srgbClr val="B5121B"/>
              </a:solidFill>
              <a:latin typeface="+mj-lt"/>
              <a:ea typeface="+mn-ea"/>
            </a:endParaRPr>
          </a:p>
          <a:p>
            <a:pPr eaLnBrk="1" hangingPunct="1">
              <a:lnSpc>
                <a:spcPct val="130000"/>
              </a:lnSpc>
              <a:spcBef>
                <a:spcPct val="40000"/>
              </a:spcBef>
              <a:buClr>
                <a:srgbClr val="B5111B"/>
              </a:buClr>
              <a:buFont typeface="Wingdings" pitchFamily="2" charset="2"/>
              <a:buNone/>
              <a:defRPr/>
            </a:pPr>
            <a:endParaRPr lang="en-GB" sz="2000" dirty="0">
              <a:solidFill>
                <a:srgbClr val="B5121B"/>
              </a:solidFill>
              <a:latin typeface="Myriad Pro" pitchFamily="34" charset="0"/>
              <a:ea typeface="+mn-ea"/>
            </a:endParaRPr>
          </a:p>
        </p:txBody>
      </p:sp>
      <p:sp>
        <p:nvSpPr>
          <p:cNvPr id="3076" name="Text Box 6">
            <a:extLst>
              <a:ext uri="{FF2B5EF4-FFF2-40B4-BE49-F238E27FC236}">
                <a16:creationId xmlns:a16="http://schemas.microsoft.com/office/drawing/2014/main" id="{A7D7595A-CFEA-4002-9EDE-BC003BC44402}"/>
              </a:ext>
            </a:extLst>
          </p:cNvPr>
          <p:cNvSpPr txBox="1">
            <a:spLocks noChangeArrowheads="1"/>
          </p:cNvSpPr>
          <p:nvPr/>
        </p:nvSpPr>
        <p:spPr bwMode="auto">
          <a:xfrm>
            <a:off x="611188" y="2708275"/>
            <a:ext cx="7705725" cy="938213"/>
          </a:xfrm>
          <a:prstGeom prst="rect">
            <a:avLst/>
          </a:prstGeom>
          <a:noFill/>
          <a:ln w="9525">
            <a:noFill/>
            <a:miter lim="800000"/>
            <a:headEnd/>
            <a:tailEnd/>
          </a:ln>
        </p:spPr>
        <p:txBody>
          <a:bodyPr>
            <a:spAutoFit/>
          </a:bodyPr>
          <a:lstStyle/>
          <a:p>
            <a:pPr eaLnBrk="1" hangingPunct="1">
              <a:buClr>
                <a:srgbClr val="B5121B"/>
              </a:buClr>
              <a:defRPr/>
            </a:pPr>
            <a:endParaRPr lang="en-GB" sz="2800" dirty="0">
              <a:latin typeface="+mj-lt"/>
              <a:ea typeface="+mn-ea"/>
            </a:endParaRPr>
          </a:p>
          <a:p>
            <a:pPr marL="357188" indent="-357188" eaLnBrk="1" hangingPunct="1">
              <a:spcBef>
                <a:spcPct val="50000"/>
              </a:spcBef>
              <a:buClr>
                <a:srgbClr val="B5111B"/>
              </a:buClr>
              <a:buFont typeface="Wingdings" pitchFamily="2" charset="2"/>
              <a:buChar char="§"/>
              <a:defRPr/>
            </a:pPr>
            <a:endParaRPr lang="en-GB" dirty="0">
              <a:latin typeface="Myriad Pro" pitchFamily="34" charset="0"/>
              <a:ea typeface="+mn-ea"/>
            </a:endParaRPr>
          </a:p>
        </p:txBody>
      </p:sp>
      <p:sp>
        <p:nvSpPr>
          <p:cNvPr id="3077" name="Rectangle 7">
            <a:extLst>
              <a:ext uri="{FF2B5EF4-FFF2-40B4-BE49-F238E27FC236}">
                <a16:creationId xmlns:a16="http://schemas.microsoft.com/office/drawing/2014/main" id="{43EEA0D4-A2A9-44E6-8420-9CEB3E7140DE}"/>
              </a:ext>
            </a:extLst>
          </p:cNvPr>
          <p:cNvSpPr>
            <a:spLocks noChangeArrowheads="1"/>
          </p:cNvSpPr>
          <p:nvPr/>
        </p:nvSpPr>
        <p:spPr bwMode="auto">
          <a:xfrm>
            <a:off x="516880" y="1150937"/>
            <a:ext cx="7777163" cy="4556125"/>
          </a:xfrm>
          <a:prstGeom prst="rect">
            <a:avLst/>
          </a:prstGeom>
          <a:noFill/>
          <a:ln w="12700">
            <a:noFill/>
            <a:miter lim="800000"/>
            <a:headEnd/>
            <a:tailEnd/>
          </a:ln>
        </p:spPr>
        <p:txBody>
          <a:bodyPr lIns="90488" tIns="44450" rIns="90488" bIns="44450"/>
          <a:lstStyle/>
          <a:p>
            <a:pPr marL="457200" indent="-457200" eaLnBrk="1" hangingPunct="1">
              <a:spcBef>
                <a:spcPct val="20000"/>
              </a:spcBef>
              <a:buFont typeface="Arial" panose="020B0604020202020204" pitchFamily="34" charset="0"/>
              <a:buChar char="•"/>
              <a:defRPr/>
            </a:pPr>
            <a:r>
              <a:rPr lang="en-US" sz="2400" kern="0" dirty="0">
                <a:solidFill>
                  <a:srgbClr val="000000"/>
                </a:solidFill>
                <a:latin typeface="Arial"/>
                <a:ea typeface="+mn-ea"/>
              </a:rPr>
              <a:t>Age</a:t>
            </a:r>
          </a:p>
          <a:p>
            <a:pPr marL="457200" indent="-457200" eaLnBrk="1" hangingPunct="1">
              <a:spcBef>
                <a:spcPct val="20000"/>
              </a:spcBef>
              <a:buFont typeface="Arial" panose="020B0604020202020204" pitchFamily="34" charset="0"/>
              <a:buChar char="•"/>
              <a:defRPr/>
            </a:pPr>
            <a:r>
              <a:rPr lang="en-US" sz="2400" kern="0" dirty="0">
                <a:solidFill>
                  <a:srgbClr val="000000"/>
                </a:solidFill>
                <a:latin typeface="Arial"/>
                <a:ea typeface="+mn-ea"/>
              </a:rPr>
              <a:t>Disability</a:t>
            </a:r>
          </a:p>
          <a:p>
            <a:pPr marL="457200" indent="-457200" eaLnBrk="1" hangingPunct="1">
              <a:spcBef>
                <a:spcPct val="20000"/>
              </a:spcBef>
              <a:buFont typeface="Arial" panose="020B0604020202020204" pitchFamily="34" charset="0"/>
              <a:buChar char="•"/>
              <a:defRPr/>
            </a:pPr>
            <a:r>
              <a:rPr lang="en-US" sz="2400" kern="0" dirty="0">
                <a:solidFill>
                  <a:srgbClr val="000000"/>
                </a:solidFill>
                <a:latin typeface="Arial"/>
                <a:ea typeface="+mn-ea"/>
              </a:rPr>
              <a:t>Gender Reassignment</a:t>
            </a:r>
          </a:p>
          <a:p>
            <a:pPr marL="457200" indent="-457200" eaLnBrk="1" hangingPunct="1">
              <a:spcBef>
                <a:spcPct val="20000"/>
              </a:spcBef>
              <a:buFont typeface="Arial" panose="020B0604020202020204" pitchFamily="34" charset="0"/>
              <a:buChar char="•"/>
              <a:defRPr/>
            </a:pPr>
            <a:r>
              <a:rPr lang="en-US" sz="2400" kern="0" dirty="0">
                <a:solidFill>
                  <a:srgbClr val="000000"/>
                </a:solidFill>
                <a:latin typeface="Arial"/>
                <a:ea typeface="+mn-ea"/>
              </a:rPr>
              <a:t>Marriage and civil partnership (in employment)</a:t>
            </a:r>
          </a:p>
          <a:p>
            <a:pPr marL="457200" indent="-457200" eaLnBrk="1" hangingPunct="1">
              <a:spcBef>
                <a:spcPct val="20000"/>
              </a:spcBef>
              <a:buFont typeface="Arial" panose="020B0604020202020204" pitchFamily="34" charset="0"/>
              <a:buChar char="•"/>
              <a:defRPr/>
            </a:pPr>
            <a:r>
              <a:rPr lang="en-US" sz="2400" kern="0" dirty="0">
                <a:solidFill>
                  <a:srgbClr val="000000"/>
                </a:solidFill>
                <a:latin typeface="Arial"/>
                <a:ea typeface="+mn-ea"/>
              </a:rPr>
              <a:t>Pregnancy and Maternity (employment only)</a:t>
            </a:r>
          </a:p>
          <a:p>
            <a:pPr marL="457200" indent="-457200" eaLnBrk="1" hangingPunct="1">
              <a:spcBef>
                <a:spcPct val="20000"/>
              </a:spcBef>
              <a:buFont typeface="Arial" panose="020B0604020202020204" pitchFamily="34" charset="0"/>
              <a:buChar char="•"/>
              <a:defRPr/>
            </a:pPr>
            <a:r>
              <a:rPr lang="en-US" sz="2400" kern="0" dirty="0">
                <a:solidFill>
                  <a:srgbClr val="000000"/>
                </a:solidFill>
                <a:latin typeface="Arial"/>
                <a:ea typeface="+mn-ea"/>
              </a:rPr>
              <a:t>Ethnicity</a:t>
            </a:r>
          </a:p>
          <a:p>
            <a:pPr marL="457200" indent="-457200" eaLnBrk="1" hangingPunct="1">
              <a:spcBef>
                <a:spcPct val="20000"/>
              </a:spcBef>
              <a:buFont typeface="Arial" panose="020B0604020202020204" pitchFamily="34" charset="0"/>
              <a:buChar char="•"/>
              <a:defRPr/>
            </a:pPr>
            <a:r>
              <a:rPr lang="en-US" sz="2400" kern="0" dirty="0">
                <a:solidFill>
                  <a:srgbClr val="000000"/>
                </a:solidFill>
                <a:latin typeface="Arial"/>
                <a:ea typeface="+mn-ea"/>
              </a:rPr>
              <a:t>Religion or Belief </a:t>
            </a:r>
          </a:p>
          <a:p>
            <a:pPr marL="457200" indent="-457200" eaLnBrk="1" hangingPunct="1">
              <a:spcBef>
                <a:spcPct val="20000"/>
              </a:spcBef>
              <a:buFont typeface="Arial" panose="020B0604020202020204" pitchFamily="34" charset="0"/>
              <a:buChar char="•"/>
              <a:defRPr/>
            </a:pPr>
            <a:r>
              <a:rPr lang="en-US" sz="2400" kern="0" dirty="0">
                <a:solidFill>
                  <a:srgbClr val="000000"/>
                </a:solidFill>
                <a:latin typeface="Arial"/>
                <a:ea typeface="+mn-ea"/>
              </a:rPr>
              <a:t>Sex/Gender</a:t>
            </a:r>
          </a:p>
          <a:p>
            <a:pPr marL="457200" indent="-457200" eaLnBrk="1" hangingPunct="1">
              <a:spcBef>
                <a:spcPct val="20000"/>
              </a:spcBef>
              <a:buFont typeface="Arial" panose="020B0604020202020204" pitchFamily="34" charset="0"/>
              <a:buChar char="•"/>
              <a:defRPr/>
            </a:pPr>
            <a:r>
              <a:rPr lang="en-US" sz="2400" kern="0" dirty="0">
                <a:solidFill>
                  <a:srgbClr val="000000"/>
                </a:solidFill>
                <a:latin typeface="Arial"/>
                <a:ea typeface="+mn-ea"/>
              </a:rPr>
              <a:t>Sexual Orientation</a:t>
            </a:r>
          </a:p>
          <a:p>
            <a:pPr eaLnBrk="1" hangingPunct="1">
              <a:spcBef>
                <a:spcPct val="20000"/>
              </a:spcBef>
              <a:defRPr/>
            </a:pPr>
            <a:r>
              <a:rPr lang="en-US" sz="2400" kern="0" dirty="0">
                <a:solidFill>
                  <a:srgbClr val="000000"/>
                </a:solidFill>
                <a:latin typeface="Arial"/>
                <a:ea typeface="+mn-ea"/>
              </a:rPr>
              <a:t>In addition there is an additional area for consideration</a:t>
            </a:r>
          </a:p>
          <a:p>
            <a:pPr marL="457200" indent="-457200" eaLnBrk="1" hangingPunct="1">
              <a:spcBef>
                <a:spcPct val="20000"/>
              </a:spcBef>
              <a:buFont typeface="Arial" panose="020B0604020202020204" pitchFamily="34" charset="0"/>
              <a:buChar char="•"/>
              <a:defRPr/>
            </a:pPr>
            <a:r>
              <a:rPr lang="en-US" sz="2400" kern="0" dirty="0">
                <a:solidFill>
                  <a:srgbClr val="000000"/>
                </a:solidFill>
                <a:latin typeface="Arial"/>
                <a:ea typeface="+mn-ea"/>
              </a:rPr>
              <a:t>Caring responsibility*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7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07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07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07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07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077">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077">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07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a:extLst>
              <a:ext uri="{FF2B5EF4-FFF2-40B4-BE49-F238E27FC236}">
                <a16:creationId xmlns:a16="http://schemas.microsoft.com/office/drawing/2014/main" id="{F0B3877B-3259-4875-9434-5D86D084751E}"/>
              </a:ext>
            </a:extLst>
          </p:cNvPr>
          <p:cNvSpPr>
            <a:spLocks noChangeArrowheads="1"/>
          </p:cNvSpPr>
          <p:nvPr/>
        </p:nvSpPr>
        <p:spPr bwMode="auto">
          <a:xfrm>
            <a:off x="0" y="0"/>
            <a:ext cx="9144000" cy="1104900"/>
          </a:xfrm>
          <a:prstGeom prst="rect">
            <a:avLst/>
          </a:prstGeom>
          <a:solidFill>
            <a:srgbClr val="B5121B"/>
          </a:solidFill>
          <a:ln w="12700">
            <a:noFill/>
            <a:miter lim="800000"/>
            <a:headEnd/>
            <a:tailEnd/>
          </a:ln>
        </p:spPr>
        <p:txBody>
          <a:bodyPr lIns="90488" tIns="44450" rIns="90488" bIns="44450" anchor="ctr"/>
          <a:lstStyle/>
          <a:p>
            <a:pPr marL="265113" eaLnBrk="1" hangingPunct="1">
              <a:defRPr/>
            </a:pPr>
            <a:r>
              <a:rPr lang="en-GB" sz="2800" b="1" dirty="0">
                <a:solidFill>
                  <a:schemeClr val="bg1"/>
                </a:solidFill>
                <a:latin typeface="+mj-lt"/>
                <a:ea typeface="+mn-ea"/>
              </a:rPr>
              <a:t>What does equality and diversity mean for </a:t>
            </a:r>
          </a:p>
          <a:p>
            <a:pPr marL="265113" eaLnBrk="1" hangingPunct="1">
              <a:defRPr/>
            </a:pPr>
            <a:r>
              <a:rPr lang="en-GB" sz="2800" b="1" dirty="0">
                <a:solidFill>
                  <a:schemeClr val="bg1"/>
                </a:solidFill>
                <a:latin typeface="+mj-lt"/>
                <a:ea typeface="+mn-ea"/>
              </a:rPr>
              <a:t>Perth College UHI?</a:t>
            </a:r>
          </a:p>
        </p:txBody>
      </p:sp>
      <p:sp>
        <p:nvSpPr>
          <p:cNvPr id="3075" name="Rectangle 5">
            <a:extLst>
              <a:ext uri="{FF2B5EF4-FFF2-40B4-BE49-F238E27FC236}">
                <a16:creationId xmlns:a16="http://schemas.microsoft.com/office/drawing/2014/main" id="{255D7831-C49B-4FEE-B331-6B56B77B3CD4}"/>
              </a:ext>
            </a:extLst>
          </p:cNvPr>
          <p:cNvSpPr>
            <a:spLocks noChangeArrowheads="1"/>
          </p:cNvSpPr>
          <p:nvPr/>
        </p:nvSpPr>
        <p:spPr bwMode="auto">
          <a:xfrm>
            <a:off x="622300" y="1557338"/>
            <a:ext cx="7837488" cy="576262"/>
          </a:xfrm>
          <a:prstGeom prst="rect">
            <a:avLst/>
          </a:prstGeom>
          <a:noFill/>
          <a:ln w="12700">
            <a:noFill/>
            <a:miter lim="800000"/>
            <a:headEnd/>
            <a:tailEnd/>
          </a:ln>
        </p:spPr>
        <p:txBody>
          <a:bodyPr lIns="90488" tIns="44450" rIns="90488" bIns="44450"/>
          <a:lstStyle/>
          <a:p>
            <a:pPr eaLnBrk="1" hangingPunct="1">
              <a:lnSpc>
                <a:spcPct val="80000"/>
              </a:lnSpc>
              <a:spcBef>
                <a:spcPct val="20000"/>
              </a:spcBef>
              <a:defRPr/>
            </a:pPr>
            <a:endParaRPr lang="en-GB" sz="3200" b="1" dirty="0">
              <a:solidFill>
                <a:srgbClr val="B5121B"/>
              </a:solidFill>
              <a:latin typeface="+mj-lt"/>
              <a:ea typeface="+mn-ea"/>
            </a:endParaRPr>
          </a:p>
          <a:p>
            <a:pPr eaLnBrk="1" hangingPunct="1">
              <a:lnSpc>
                <a:spcPct val="130000"/>
              </a:lnSpc>
              <a:spcBef>
                <a:spcPct val="40000"/>
              </a:spcBef>
              <a:buClr>
                <a:srgbClr val="B5111B"/>
              </a:buClr>
              <a:buFont typeface="Wingdings" pitchFamily="2" charset="2"/>
              <a:buNone/>
              <a:defRPr/>
            </a:pPr>
            <a:endParaRPr lang="en-GB" sz="2000" dirty="0">
              <a:solidFill>
                <a:srgbClr val="B5121B"/>
              </a:solidFill>
              <a:latin typeface="Myriad Pro" pitchFamily="34" charset="0"/>
              <a:ea typeface="+mn-ea"/>
            </a:endParaRPr>
          </a:p>
        </p:txBody>
      </p:sp>
      <p:sp>
        <p:nvSpPr>
          <p:cNvPr id="3076" name="Text Box 6">
            <a:extLst>
              <a:ext uri="{FF2B5EF4-FFF2-40B4-BE49-F238E27FC236}">
                <a16:creationId xmlns:a16="http://schemas.microsoft.com/office/drawing/2014/main" id="{74C50017-7FBC-4C04-ADE5-92D5405FB1FB}"/>
              </a:ext>
            </a:extLst>
          </p:cNvPr>
          <p:cNvSpPr txBox="1">
            <a:spLocks noChangeArrowheads="1"/>
          </p:cNvSpPr>
          <p:nvPr/>
        </p:nvSpPr>
        <p:spPr bwMode="auto">
          <a:xfrm>
            <a:off x="611188" y="2708275"/>
            <a:ext cx="7705725" cy="938213"/>
          </a:xfrm>
          <a:prstGeom prst="rect">
            <a:avLst/>
          </a:prstGeom>
          <a:noFill/>
          <a:ln w="9525">
            <a:noFill/>
            <a:miter lim="800000"/>
            <a:headEnd/>
            <a:tailEnd/>
          </a:ln>
        </p:spPr>
        <p:txBody>
          <a:bodyPr>
            <a:spAutoFit/>
          </a:bodyPr>
          <a:lstStyle/>
          <a:p>
            <a:pPr eaLnBrk="1" hangingPunct="1">
              <a:buClr>
                <a:srgbClr val="B5121B"/>
              </a:buClr>
              <a:defRPr/>
            </a:pPr>
            <a:endParaRPr lang="en-GB" sz="2800" dirty="0">
              <a:latin typeface="+mj-lt"/>
              <a:ea typeface="+mn-ea"/>
            </a:endParaRPr>
          </a:p>
          <a:p>
            <a:pPr marL="357188" indent="-357188" eaLnBrk="1" hangingPunct="1">
              <a:spcBef>
                <a:spcPct val="50000"/>
              </a:spcBef>
              <a:buClr>
                <a:srgbClr val="B5111B"/>
              </a:buClr>
              <a:buFont typeface="Wingdings" pitchFamily="2" charset="2"/>
              <a:buChar char="§"/>
              <a:defRPr/>
            </a:pPr>
            <a:endParaRPr lang="en-GB" dirty="0">
              <a:latin typeface="Myriad Pro" pitchFamily="34" charset="0"/>
              <a:ea typeface="+mn-ea"/>
            </a:endParaRPr>
          </a:p>
        </p:txBody>
      </p:sp>
      <p:sp>
        <p:nvSpPr>
          <p:cNvPr id="3077" name="Rectangle 7">
            <a:extLst>
              <a:ext uri="{FF2B5EF4-FFF2-40B4-BE49-F238E27FC236}">
                <a16:creationId xmlns:a16="http://schemas.microsoft.com/office/drawing/2014/main" id="{BD39B577-414D-4809-B15B-6597194A00AF}"/>
              </a:ext>
            </a:extLst>
          </p:cNvPr>
          <p:cNvSpPr>
            <a:spLocks noChangeArrowheads="1"/>
          </p:cNvSpPr>
          <p:nvPr/>
        </p:nvSpPr>
        <p:spPr bwMode="auto">
          <a:xfrm>
            <a:off x="622300" y="1557338"/>
            <a:ext cx="7777163" cy="4556125"/>
          </a:xfrm>
          <a:prstGeom prst="rect">
            <a:avLst/>
          </a:prstGeom>
          <a:noFill/>
          <a:ln w="12700">
            <a:noFill/>
            <a:miter lim="800000"/>
            <a:headEnd/>
            <a:tailEnd/>
          </a:ln>
        </p:spPr>
        <p:txBody>
          <a:bodyPr lIns="90488" tIns="44450" rIns="90488" bIns="44450"/>
          <a:lstStyle/>
          <a:p>
            <a:pPr>
              <a:spcBef>
                <a:spcPct val="20000"/>
              </a:spcBef>
              <a:defRPr/>
            </a:pPr>
            <a:r>
              <a:rPr lang="en-US" sz="2800" kern="0" dirty="0">
                <a:solidFill>
                  <a:srgbClr val="000000"/>
                </a:solidFill>
                <a:latin typeface="Arial"/>
                <a:ea typeface="+mn-ea"/>
              </a:rPr>
              <a:t>As a college we want to ensure:</a:t>
            </a:r>
          </a:p>
          <a:p>
            <a:pPr marL="457200" indent="-457200">
              <a:spcBef>
                <a:spcPct val="20000"/>
              </a:spcBef>
              <a:buFont typeface="Arial" panose="020B0604020202020204" pitchFamily="34" charset="0"/>
              <a:buChar char="•"/>
              <a:defRPr/>
            </a:pPr>
            <a:endParaRPr lang="en-US" sz="2800" kern="0" dirty="0">
              <a:solidFill>
                <a:srgbClr val="000000"/>
              </a:solidFill>
              <a:latin typeface="Arial"/>
              <a:ea typeface="+mn-ea"/>
            </a:endParaRPr>
          </a:p>
          <a:p>
            <a:pPr marL="457200" indent="-457200">
              <a:spcBef>
                <a:spcPct val="20000"/>
              </a:spcBef>
              <a:buFont typeface="Arial" panose="020B0604020202020204" pitchFamily="34" charset="0"/>
              <a:buChar char="•"/>
              <a:defRPr/>
            </a:pPr>
            <a:r>
              <a:rPr lang="en-US" sz="2800" kern="0" dirty="0">
                <a:solidFill>
                  <a:srgbClr val="000000"/>
                </a:solidFill>
                <a:latin typeface="Arial"/>
                <a:ea typeface="+mn-ea"/>
              </a:rPr>
              <a:t>Fairness	</a:t>
            </a:r>
          </a:p>
          <a:p>
            <a:pPr marL="457200" indent="-457200">
              <a:spcBef>
                <a:spcPct val="20000"/>
              </a:spcBef>
              <a:buFont typeface="Arial" panose="020B0604020202020204" pitchFamily="34" charset="0"/>
              <a:buChar char="•"/>
              <a:defRPr/>
            </a:pPr>
            <a:r>
              <a:rPr lang="en-US" sz="2800" kern="0" dirty="0">
                <a:solidFill>
                  <a:srgbClr val="000000"/>
                </a:solidFill>
                <a:latin typeface="Arial"/>
                <a:ea typeface="+mn-ea"/>
              </a:rPr>
              <a:t>Equal Opportunities</a:t>
            </a:r>
          </a:p>
          <a:p>
            <a:pPr marL="457200" indent="-457200">
              <a:spcBef>
                <a:spcPct val="20000"/>
              </a:spcBef>
              <a:buFont typeface="Arial" panose="020B0604020202020204" pitchFamily="34" charset="0"/>
              <a:buChar char="•"/>
              <a:defRPr/>
            </a:pPr>
            <a:r>
              <a:rPr lang="en-US" sz="2800" kern="0" dirty="0">
                <a:solidFill>
                  <a:srgbClr val="000000"/>
                </a:solidFill>
                <a:latin typeface="Arial"/>
                <a:ea typeface="+mn-ea"/>
              </a:rPr>
              <a:t>Respect for Diversity</a:t>
            </a:r>
          </a:p>
          <a:p>
            <a:pPr marL="457200" indent="-457200">
              <a:spcBef>
                <a:spcPct val="20000"/>
              </a:spcBef>
              <a:buFont typeface="Arial" panose="020B0604020202020204" pitchFamily="34" charset="0"/>
              <a:buChar char="•"/>
              <a:defRPr/>
            </a:pPr>
            <a:r>
              <a:rPr lang="en-US" sz="2800" kern="0" dirty="0">
                <a:solidFill>
                  <a:srgbClr val="000000"/>
                </a:solidFill>
                <a:latin typeface="Arial"/>
                <a:ea typeface="+mn-ea"/>
              </a:rPr>
              <a:t>Inclusion and Good Relations</a:t>
            </a:r>
          </a:p>
          <a:p>
            <a:pPr marL="457200" indent="-457200">
              <a:spcBef>
                <a:spcPct val="20000"/>
              </a:spcBef>
              <a:buFont typeface="Arial" panose="020B0604020202020204" pitchFamily="34" charset="0"/>
              <a:buChar char="•"/>
              <a:defRPr/>
            </a:pPr>
            <a:endParaRPr lang="en-US" sz="2800" kern="0" dirty="0">
              <a:solidFill>
                <a:srgbClr val="000000"/>
              </a:solidFill>
              <a:latin typeface="Arial"/>
              <a:ea typeface="+mn-ea"/>
            </a:endParaRPr>
          </a:p>
          <a:p>
            <a:pPr>
              <a:spcBef>
                <a:spcPct val="20000"/>
              </a:spcBef>
              <a:defRPr/>
            </a:pPr>
            <a:r>
              <a:rPr lang="en-US" sz="2800" kern="0" dirty="0">
                <a:solidFill>
                  <a:srgbClr val="000000"/>
                </a:solidFill>
                <a:latin typeface="Arial"/>
                <a:ea typeface="+mn-ea"/>
              </a:rPr>
              <a:t>More information available on the </a:t>
            </a:r>
            <a:r>
              <a:rPr lang="en-US" sz="2800" kern="0" dirty="0">
                <a:solidFill>
                  <a:srgbClr val="000000"/>
                </a:solidFill>
                <a:latin typeface="Arial"/>
                <a:ea typeface="+mn-ea"/>
                <a:hlinkClick r:id="rId3"/>
              </a:rPr>
              <a:t>College webpages</a:t>
            </a:r>
            <a:endParaRPr lang="en-US" sz="2800" kern="0" dirty="0">
              <a:solidFill>
                <a:srgbClr val="000000"/>
              </a:solidFill>
              <a:latin typeface="Arial"/>
              <a:ea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a:extLst>
              <a:ext uri="{FF2B5EF4-FFF2-40B4-BE49-F238E27FC236}">
                <a16:creationId xmlns:a16="http://schemas.microsoft.com/office/drawing/2014/main" id="{E63180A4-B38A-4EA2-B0DC-D6C605BC394C}"/>
              </a:ext>
            </a:extLst>
          </p:cNvPr>
          <p:cNvSpPr>
            <a:spLocks noChangeArrowheads="1"/>
          </p:cNvSpPr>
          <p:nvPr/>
        </p:nvSpPr>
        <p:spPr bwMode="auto">
          <a:xfrm>
            <a:off x="0" y="0"/>
            <a:ext cx="9144000" cy="1104900"/>
          </a:xfrm>
          <a:prstGeom prst="rect">
            <a:avLst/>
          </a:prstGeom>
          <a:solidFill>
            <a:srgbClr val="B5121B"/>
          </a:solidFill>
          <a:ln w="12700">
            <a:noFill/>
            <a:miter lim="800000"/>
            <a:headEnd/>
            <a:tailEnd/>
          </a:ln>
        </p:spPr>
        <p:txBody>
          <a:bodyPr lIns="90488" tIns="44450" rIns="90488" bIns="44450" anchor="ctr"/>
          <a:lstStyle/>
          <a:p>
            <a:pPr marL="265113" eaLnBrk="1" hangingPunct="1">
              <a:defRPr/>
            </a:pPr>
            <a:r>
              <a:rPr lang="en-GB" sz="4400" b="1" dirty="0">
                <a:solidFill>
                  <a:schemeClr val="bg1"/>
                </a:solidFill>
                <a:latin typeface="+mj-lt"/>
                <a:ea typeface="+mn-ea"/>
              </a:rPr>
              <a:t>How will we do this?</a:t>
            </a:r>
          </a:p>
        </p:txBody>
      </p:sp>
      <p:sp>
        <p:nvSpPr>
          <p:cNvPr id="3075" name="Rectangle 5">
            <a:extLst>
              <a:ext uri="{FF2B5EF4-FFF2-40B4-BE49-F238E27FC236}">
                <a16:creationId xmlns:a16="http://schemas.microsoft.com/office/drawing/2014/main" id="{6E25FE8B-D1F4-4520-800C-BDE92B91AF39}"/>
              </a:ext>
            </a:extLst>
          </p:cNvPr>
          <p:cNvSpPr>
            <a:spLocks noChangeArrowheads="1"/>
          </p:cNvSpPr>
          <p:nvPr/>
        </p:nvSpPr>
        <p:spPr bwMode="auto">
          <a:xfrm>
            <a:off x="622300" y="1557338"/>
            <a:ext cx="7837488" cy="576262"/>
          </a:xfrm>
          <a:prstGeom prst="rect">
            <a:avLst/>
          </a:prstGeom>
          <a:noFill/>
          <a:ln w="12700">
            <a:noFill/>
            <a:miter lim="800000"/>
            <a:headEnd/>
            <a:tailEnd/>
          </a:ln>
        </p:spPr>
        <p:txBody>
          <a:bodyPr lIns="90488" tIns="44450" rIns="90488" bIns="44450"/>
          <a:lstStyle/>
          <a:p>
            <a:pPr eaLnBrk="1" hangingPunct="1">
              <a:lnSpc>
                <a:spcPct val="80000"/>
              </a:lnSpc>
              <a:spcBef>
                <a:spcPct val="20000"/>
              </a:spcBef>
              <a:defRPr/>
            </a:pPr>
            <a:endParaRPr lang="en-GB" sz="3200" b="1" dirty="0">
              <a:solidFill>
                <a:srgbClr val="B5121B"/>
              </a:solidFill>
              <a:latin typeface="+mj-lt"/>
              <a:ea typeface="+mn-ea"/>
            </a:endParaRPr>
          </a:p>
          <a:p>
            <a:pPr eaLnBrk="1" hangingPunct="1">
              <a:lnSpc>
                <a:spcPct val="130000"/>
              </a:lnSpc>
              <a:spcBef>
                <a:spcPct val="40000"/>
              </a:spcBef>
              <a:buClr>
                <a:srgbClr val="B5111B"/>
              </a:buClr>
              <a:buFont typeface="Wingdings" pitchFamily="2" charset="2"/>
              <a:buNone/>
              <a:defRPr/>
            </a:pPr>
            <a:endParaRPr lang="en-GB" sz="2000" dirty="0">
              <a:solidFill>
                <a:srgbClr val="B5121B"/>
              </a:solidFill>
              <a:latin typeface="Myriad Pro" pitchFamily="34" charset="0"/>
              <a:ea typeface="+mn-ea"/>
            </a:endParaRPr>
          </a:p>
        </p:txBody>
      </p:sp>
      <p:sp>
        <p:nvSpPr>
          <p:cNvPr id="3076" name="Text Box 6">
            <a:extLst>
              <a:ext uri="{FF2B5EF4-FFF2-40B4-BE49-F238E27FC236}">
                <a16:creationId xmlns:a16="http://schemas.microsoft.com/office/drawing/2014/main" id="{CD34C27B-B673-4021-96D1-589DD36B5F62}"/>
              </a:ext>
            </a:extLst>
          </p:cNvPr>
          <p:cNvSpPr txBox="1">
            <a:spLocks noChangeArrowheads="1"/>
          </p:cNvSpPr>
          <p:nvPr/>
        </p:nvSpPr>
        <p:spPr bwMode="auto">
          <a:xfrm>
            <a:off x="611188" y="2708275"/>
            <a:ext cx="7705725" cy="938213"/>
          </a:xfrm>
          <a:prstGeom prst="rect">
            <a:avLst/>
          </a:prstGeom>
          <a:noFill/>
          <a:ln w="9525">
            <a:noFill/>
            <a:miter lim="800000"/>
            <a:headEnd/>
            <a:tailEnd/>
          </a:ln>
        </p:spPr>
        <p:txBody>
          <a:bodyPr>
            <a:spAutoFit/>
          </a:bodyPr>
          <a:lstStyle/>
          <a:p>
            <a:pPr eaLnBrk="1" hangingPunct="1">
              <a:buClr>
                <a:srgbClr val="B5121B"/>
              </a:buClr>
              <a:defRPr/>
            </a:pPr>
            <a:endParaRPr lang="en-GB" sz="2800" dirty="0">
              <a:latin typeface="+mj-lt"/>
              <a:ea typeface="+mn-ea"/>
            </a:endParaRPr>
          </a:p>
          <a:p>
            <a:pPr marL="357188" indent="-357188" eaLnBrk="1" hangingPunct="1">
              <a:spcBef>
                <a:spcPct val="50000"/>
              </a:spcBef>
              <a:buClr>
                <a:srgbClr val="B5111B"/>
              </a:buClr>
              <a:buFont typeface="Wingdings" pitchFamily="2" charset="2"/>
              <a:buChar char="§"/>
              <a:defRPr/>
            </a:pPr>
            <a:endParaRPr lang="en-GB" dirty="0">
              <a:latin typeface="Myriad Pro" pitchFamily="34" charset="0"/>
              <a:ea typeface="+mn-ea"/>
            </a:endParaRPr>
          </a:p>
        </p:txBody>
      </p:sp>
      <p:sp>
        <p:nvSpPr>
          <p:cNvPr id="19461" name="Rectangle 7">
            <a:extLst>
              <a:ext uri="{FF2B5EF4-FFF2-40B4-BE49-F238E27FC236}">
                <a16:creationId xmlns:a16="http://schemas.microsoft.com/office/drawing/2014/main" id="{27258FF4-6EE2-469F-800E-C7AC2972C008}"/>
              </a:ext>
            </a:extLst>
          </p:cNvPr>
          <p:cNvSpPr>
            <a:spLocks noChangeArrowheads="1"/>
          </p:cNvSpPr>
          <p:nvPr/>
        </p:nvSpPr>
        <p:spPr bwMode="auto">
          <a:xfrm>
            <a:off x="622300" y="1557338"/>
            <a:ext cx="7777163" cy="455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endParaRPr lang="en-GB" altLang="en-US" sz="2800" dirty="0"/>
          </a:p>
          <a:p>
            <a:pPr eaLnBrk="1" hangingPunct="1"/>
            <a:endParaRPr lang="en-GB" altLang="en-US" sz="2800" dirty="0"/>
          </a:p>
          <a:p>
            <a:pPr eaLnBrk="1" hangingPunct="1"/>
            <a:endParaRPr lang="en-GB" altLang="en-US" sz="2800" dirty="0"/>
          </a:p>
          <a:p>
            <a:pPr eaLnBrk="1" hangingPunct="1"/>
            <a:endParaRPr lang="en-GB" altLang="en-US" sz="2800" dirty="0"/>
          </a:p>
          <a:p>
            <a:pPr eaLnBrk="1" hangingPunct="1"/>
            <a:endParaRPr lang="en-GB" altLang="en-US" sz="2800" dirty="0"/>
          </a:p>
          <a:p>
            <a:pPr eaLnBrk="1" hangingPunct="1"/>
            <a:endParaRPr lang="en-GB" altLang="en-US" sz="2800" dirty="0"/>
          </a:p>
          <a:p>
            <a:pPr eaLnBrk="1" hangingPunct="1"/>
            <a:endParaRPr lang="en-GB" altLang="en-US" sz="2800" dirty="0"/>
          </a:p>
          <a:p>
            <a:pPr eaLnBrk="1" hangingPunct="1"/>
            <a:endParaRPr lang="en-GB" altLang="en-US" sz="2800" dirty="0"/>
          </a:p>
          <a:p>
            <a:pPr eaLnBrk="1" hangingPunct="1"/>
            <a:r>
              <a:rPr lang="en-GB" altLang="en-US" sz="2800" dirty="0"/>
              <a:t>By ensuring that respect for diversity, equality of opportunity, inclusion and good relations are at the heart of everything we do.</a:t>
            </a:r>
          </a:p>
        </p:txBody>
      </p:sp>
      <p:pic>
        <p:nvPicPr>
          <p:cNvPr id="19462" name="Picture 2">
            <a:extLst>
              <a:ext uri="{FF2B5EF4-FFF2-40B4-BE49-F238E27FC236}">
                <a16:creationId xmlns:a16="http://schemas.microsoft.com/office/drawing/2014/main" id="{6979CFD4-DBCB-4ED6-B6CD-BA1B914B90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5575" y="980727"/>
            <a:ext cx="6291263" cy="381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3" name="Picture 3">
            <a:extLst>
              <a:ext uri="{FF2B5EF4-FFF2-40B4-BE49-F238E27FC236}">
                <a16:creationId xmlns:a16="http://schemas.microsoft.com/office/drawing/2014/main" id="{5E90CC41-F97C-4479-9D78-6331D26EF0B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24150" y="1684339"/>
            <a:ext cx="3694113" cy="3112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4" name="Picture 4">
            <a:extLst>
              <a:ext uri="{FF2B5EF4-FFF2-40B4-BE49-F238E27FC236}">
                <a16:creationId xmlns:a16="http://schemas.microsoft.com/office/drawing/2014/main" id="{C816D3DB-2D8F-4578-AE56-3EBEA4FB48F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36850" y="1149350"/>
            <a:ext cx="3590925"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5" name="Picture 5">
            <a:extLst>
              <a:ext uri="{FF2B5EF4-FFF2-40B4-BE49-F238E27FC236}">
                <a16:creationId xmlns:a16="http://schemas.microsoft.com/office/drawing/2014/main" id="{CE62969B-9216-4787-92A6-052559D0B1C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94113" y="2632075"/>
            <a:ext cx="1755775" cy="159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Powerpoint Template">
  <a:themeElements>
    <a:clrScheme name="Powerpoint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Powerpoin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owerpoin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owerpoint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owerpoint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owerpoint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owerpoint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owerpoint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owerpoint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owerpoint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owerpoint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owerpoint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owerpoint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owerpoint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62E1CF98285BB46A57E5C3205628936" ma:contentTypeVersion="0" ma:contentTypeDescription="Create a new document." ma:contentTypeScope="" ma:versionID="e4b24ed1e406cb03215efa62d42215bf">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022EA2D-0C44-49EB-A1D4-3A2D5E17A2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EF58A510-4623-4A3D-9561-AAB75D75A40A}">
  <ds:schemaRefs>
    <ds:schemaRef ds:uri="http://schemas.microsoft.com/office/2006/documentManagement/types"/>
    <ds:schemaRef ds:uri="http://schemas.microsoft.com/office/2006/metadata/properties"/>
    <ds:schemaRef ds:uri="http://purl.org/dc/terms/"/>
    <ds:schemaRef ds:uri="http://schemas.openxmlformats.org/package/2006/metadata/core-properties"/>
    <ds:schemaRef ds:uri="http://purl.org/dc/dcmitype/"/>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940</TotalTime>
  <Words>2366</Words>
  <Application>Microsoft Office PowerPoint</Application>
  <PresentationFormat>On-screen Show (4:3)</PresentationFormat>
  <Paragraphs>275</Paragraphs>
  <Slides>17</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MS PGothic</vt:lpstr>
      <vt:lpstr>Arial</vt:lpstr>
      <vt:lpstr>Calibri</vt:lpstr>
      <vt:lpstr>Myriad Pro</vt:lpstr>
      <vt:lpstr>Symbol</vt:lpstr>
      <vt:lpstr>Times New Roman</vt:lpstr>
      <vt:lpstr>Wingdings</vt:lpstr>
      <vt:lpstr>Powerpoint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UHI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Katy Lees</cp:lastModifiedBy>
  <cp:revision>113</cp:revision>
  <cp:lastPrinted>2020-02-10T10:37:13Z</cp:lastPrinted>
  <dcterms:created xsi:type="dcterms:W3CDTF">2007-09-13T09:23:47Z</dcterms:created>
  <dcterms:modified xsi:type="dcterms:W3CDTF">2020-08-26T16:02:58Z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ublishingExpirationDate">
    <vt:lpwstr/>
  </property>
  <property fmtid="{D5CDD505-2E9C-101B-9397-08002B2CF9AE}" pid="3" name="PublishingStartDate">
    <vt:lpwstr/>
  </property>
</Properties>
</file>